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</p:sldIdLst>
  <p:sldSz cx="10693400" cy="7556500"/>
  <p:notesSz cx="10693400" cy="75565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35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A25E3-5F7E-44D8-B056-F99FA0C72FD0}" type="datetimeFigureOut">
              <a:rPr lang="it-IT" smtClean="0"/>
              <a:pPr/>
              <a:t>11/12/2019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69975" y="3589338"/>
            <a:ext cx="8553450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6C4BA-FF25-4860-A495-D33249A59B9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96927" y="566921"/>
            <a:ext cx="1975107" cy="5084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99847" y="5696711"/>
            <a:ext cx="813819" cy="794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665610" y="6483096"/>
            <a:ext cx="265176" cy="9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985650" y="6483096"/>
            <a:ext cx="45719" cy="76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79690" y="593851"/>
            <a:ext cx="73340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2C0E3-E93B-4224-9B5B-5786997EA7EF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E39D5-E98A-4A44-959E-88C339B208F8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73086-D9B9-4C13-B9A9-B15E3DCC3977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FC7A9-350E-45F6-840D-F4C96DC092A0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60EA6-C111-4F39-B185-4696FD60F6B1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94393" y="916939"/>
            <a:ext cx="3704612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61046" y="1253743"/>
            <a:ext cx="6971307" cy="2807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7F289-3F23-4A02-9FEE-9ECBDD4F5971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" y="6064250"/>
            <a:ext cx="10058400" cy="8130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R="9525" algn="ctr">
              <a:lnSpc>
                <a:spcPct val="130400"/>
              </a:lnSpc>
              <a:spcBef>
                <a:spcPts val="100"/>
              </a:spcBef>
              <a:tabLst>
                <a:tab pos="80963" algn="l"/>
              </a:tabLst>
            </a:pP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Il differenziamento è il processo mediante  il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quale una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cellula diventa diversa dalla  sua progenitrice e dalle altre cellule</a:t>
            </a:r>
            <a:r>
              <a:rPr sz="20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figlie</a:t>
            </a: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della</a:t>
            </a:r>
            <a:r>
              <a:rPr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stessa</a:t>
            </a: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 err="1">
                <a:solidFill>
                  <a:srgbClr val="FF0000"/>
                </a:solidFill>
                <a:latin typeface="Arial"/>
                <a:cs typeface="Arial"/>
              </a:rPr>
              <a:t>progenitrice</a:t>
            </a:r>
            <a:r>
              <a:rPr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31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22300" y="273050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Differenziamento cellulare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508B4D3-A13E-4826-A68A-9E9E06E9BBD9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1027" name="Picture 3" descr="C:\Users\Master\Desktop\Raccolta foto\foto PPT\cellule e ormoni\st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00" y="1111250"/>
            <a:ext cx="6349603" cy="463545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2500" y="882650"/>
            <a:ext cx="586740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300" y="349250"/>
            <a:ext cx="10210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Inattivazione </a:t>
            </a:r>
            <a:r>
              <a:rPr sz="2800" dirty="0"/>
              <a:t>del </a:t>
            </a:r>
            <a:r>
              <a:rPr sz="2800" spc="-5" dirty="0"/>
              <a:t>cromosoma </a:t>
            </a:r>
            <a:r>
              <a:rPr sz="2800" dirty="0"/>
              <a:t>X nelle </a:t>
            </a:r>
            <a:r>
              <a:rPr sz="2800" spc="-5" dirty="0"/>
              <a:t>cellule </a:t>
            </a:r>
            <a:r>
              <a:rPr sz="2800" dirty="0"/>
              <a:t>di</a:t>
            </a:r>
            <a:r>
              <a:rPr sz="2800" spc="-45" dirty="0"/>
              <a:t> </a:t>
            </a:r>
            <a:r>
              <a:rPr sz="2800" spc="-5" dirty="0"/>
              <a:t>mammifero</a:t>
            </a:r>
            <a:endParaRPr sz="28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4028139-44FE-4841-B4AF-72678F2F1FE1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700" y="1644650"/>
            <a:ext cx="97536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300" y="273050"/>
            <a:ext cx="10058400" cy="99514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080" indent="11113" algn="ctr">
              <a:lnSpc>
                <a:spcPct val="100400"/>
              </a:lnSpc>
              <a:spcBef>
                <a:spcPts val="80"/>
              </a:spcBef>
            </a:pPr>
            <a:r>
              <a:rPr sz="3200" spc="-5" dirty="0"/>
              <a:t>Ereditabilità degli schemi di </a:t>
            </a:r>
            <a:r>
              <a:rPr sz="3200" dirty="0"/>
              <a:t>metilazione durante </a:t>
            </a:r>
            <a:r>
              <a:rPr sz="3200" spc="-5" dirty="0"/>
              <a:t>la  duplicazione del</a:t>
            </a:r>
            <a:r>
              <a:rPr sz="3200" spc="5" dirty="0"/>
              <a:t> </a:t>
            </a:r>
            <a:r>
              <a:rPr sz="3200" spc="-5" dirty="0"/>
              <a:t>DNA</a:t>
            </a:r>
            <a:endParaRPr sz="32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3D52C55-7721-4EDB-A6B1-93DA2FFD2387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500" y="2254250"/>
            <a:ext cx="8017509" cy="2560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marR="97790" indent="-3175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323299"/>
                </a:solidFill>
                <a:latin typeface="Times New Roman"/>
                <a:cs typeface="Times New Roman"/>
              </a:rPr>
              <a:t>In </a:t>
            </a:r>
            <a:r>
              <a:rPr sz="3200" b="1" spc="-5" dirty="0">
                <a:solidFill>
                  <a:srgbClr val="323299"/>
                </a:solidFill>
                <a:latin typeface="Times New Roman"/>
                <a:cs typeface="Times New Roman"/>
              </a:rPr>
              <a:t>alcuni </a:t>
            </a:r>
            <a:r>
              <a:rPr sz="3200" b="1" dirty="0">
                <a:solidFill>
                  <a:srgbClr val="323299"/>
                </a:solidFill>
                <a:latin typeface="Times New Roman"/>
                <a:cs typeface="Times New Roman"/>
              </a:rPr>
              <a:t>casi </a:t>
            </a:r>
            <a:r>
              <a:rPr sz="3200" b="1" spc="-5" dirty="0">
                <a:solidFill>
                  <a:srgbClr val="323299"/>
                </a:solidFill>
                <a:latin typeface="Times New Roman"/>
                <a:cs typeface="Times New Roman"/>
              </a:rPr>
              <a:t>l’espressione di alcuni geni </a:t>
            </a:r>
            <a:r>
              <a:rPr sz="3200" b="1" spc="-10" dirty="0">
                <a:solidFill>
                  <a:srgbClr val="323299"/>
                </a:solidFill>
                <a:latin typeface="Times New Roman"/>
                <a:cs typeface="Times New Roman"/>
              </a:rPr>
              <a:t>può  </a:t>
            </a:r>
            <a:r>
              <a:rPr sz="3200" b="1" spc="-5" dirty="0">
                <a:solidFill>
                  <a:srgbClr val="323299"/>
                </a:solidFill>
                <a:latin typeface="Times New Roman"/>
                <a:cs typeface="Times New Roman"/>
              </a:rPr>
              <a:t>variare secondo </a:t>
            </a:r>
            <a:r>
              <a:rPr sz="3200" b="1" spc="-10" dirty="0">
                <a:solidFill>
                  <a:srgbClr val="323299"/>
                </a:solidFill>
                <a:latin typeface="Times New Roman"/>
                <a:cs typeface="Times New Roman"/>
              </a:rPr>
              <a:t>se </a:t>
            </a:r>
            <a:r>
              <a:rPr sz="3200" b="1" spc="-5" dirty="0">
                <a:solidFill>
                  <a:srgbClr val="323299"/>
                </a:solidFill>
                <a:latin typeface="Times New Roman"/>
                <a:cs typeface="Times New Roman"/>
              </a:rPr>
              <a:t>sono </a:t>
            </a:r>
            <a:r>
              <a:rPr sz="3200" b="1" dirty="0">
                <a:solidFill>
                  <a:srgbClr val="323299"/>
                </a:solidFill>
                <a:latin typeface="Times New Roman"/>
                <a:cs typeface="Times New Roman"/>
              </a:rPr>
              <a:t>stati </a:t>
            </a:r>
            <a:r>
              <a:rPr sz="3200" b="1" spc="-5" dirty="0">
                <a:solidFill>
                  <a:srgbClr val="323299"/>
                </a:solidFill>
                <a:latin typeface="Times New Roman"/>
                <a:cs typeface="Times New Roman"/>
              </a:rPr>
              <a:t>ereditati per </a:t>
            </a:r>
            <a:r>
              <a:rPr sz="3200" b="1" dirty="0">
                <a:solidFill>
                  <a:srgbClr val="323299"/>
                </a:solidFill>
                <a:latin typeface="Times New Roman"/>
                <a:cs typeface="Times New Roman"/>
              </a:rPr>
              <a:t>via  </a:t>
            </a:r>
            <a:r>
              <a:rPr sz="3200" b="1" spc="-5" dirty="0">
                <a:solidFill>
                  <a:srgbClr val="323299"/>
                </a:solidFill>
                <a:latin typeface="Times New Roman"/>
                <a:cs typeface="Times New Roman"/>
              </a:rPr>
              <a:t>paterna </a:t>
            </a:r>
            <a:r>
              <a:rPr sz="3200" b="1" dirty="0">
                <a:solidFill>
                  <a:srgbClr val="323299"/>
                </a:solidFill>
                <a:latin typeface="Times New Roman"/>
                <a:cs typeface="Times New Roman"/>
              </a:rPr>
              <a:t>o</a:t>
            </a:r>
            <a:r>
              <a:rPr sz="3200" b="1" spc="-10" dirty="0">
                <a:solidFill>
                  <a:srgbClr val="323299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323299"/>
                </a:solidFill>
                <a:latin typeface="Times New Roman"/>
                <a:cs typeface="Times New Roman"/>
              </a:rPr>
              <a:t>materna.</a:t>
            </a:r>
            <a:endParaRPr sz="32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760"/>
              </a:spcBef>
            </a:pPr>
            <a:r>
              <a:rPr sz="3200" b="1" spc="-5" dirty="0">
                <a:solidFill>
                  <a:srgbClr val="323299"/>
                </a:solidFill>
                <a:latin typeface="Times New Roman"/>
                <a:cs typeface="Times New Roman"/>
              </a:rPr>
              <a:t>Questa espressione differenziale viene definita  “</a:t>
            </a:r>
            <a:r>
              <a:rPr sz="3200" b="1" spc="-5" dirty="0">
                <a:latin typeface="Times New Roman"/>
                <a:cs typeface="Times New Roman"/>
              </a:rPr>
              <a:t>imprinting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genomico</a:t>
            </a:r>
            <a:r>
              <a:rPr sz="3200" b="1" spc="-5" dirty="0">
                <a:solidFill>
                  <a:srgbClr val="323299"/>
                </a:solidFill>
                <a:latin typeface="Times New Roman"/>
                <a:cs typeface="Times New Roman"/>
              </a:rPr>
              <a:t>”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BA48996-014E-4FA0-8396-32BE9AC6EE45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84900" y="1339850"/>
            <a:ext cx="4143386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9900" y="1492250"/>
            <a:ext cx="5486400" cy="441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AB98566-554E-4328-8FE6-D0E50421CFCD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300" y="349250"/>
            <a:ext cx="792480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952DAAF-5B21-4043-994B-2E7C06A76CEC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100" y="958850"/>
            <a:ext cx="10210799" cy="5348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4479440-2972-4746-9334-21FD473AC7A2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0700" y="273050"/>
            <a:ext cx="44875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La cellula</a:t>
            </a:r>
            <a:r>
              <a:rPr sz="4000" spc="-40" dirty="0"/>
              <a:t> </a:t>
            </a:r>
            <a:r>
              <a:rPr sz="4000" spc="-5" dirty="0"/>
              <a:t>staminale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774700" y="1187450"/>
            <a:ext cx="9143993" cy="5420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0218665-E943-4B9C-A4E2-5C272148EBA1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6500" y="425450"/>
            <a:ext cx="29311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Cellula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staminale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0500" y="1187450"/>
            <a:ext cx="7606665" cy="507831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368300" indent="-3429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323299"/>
                </a:solidFill>
                <a:latin typeface="Arial"/>
                <a:cs typeface="Arial"/>
              </a:rPr>
              <a:t>Cellula capace </a:t>
            </a:r>
            <a:r>
              <a:rPr sz="2800" b="1" spc="-10" dirty="0">
                <a:solidFill>
                  <a:srgbClr val="323299"/>
                </a:solidFill>
                <a:latin typeface="Arial"/>
                <a:cs typeface="Arial"/>
              </a:rPr>
              <a:t>di </a:t>
            </a:r>
            <a:r>
              <a:rPr sz="2800" b="1" spc="-5" dirty="0">
                <a:solidFill>
                  <a:srgbClr val="323299"/>
                </a:solidFill>
                <a:latin typeface="Arial"/>
                <a:cs typeface="Arial"/>
              </a:rPr>
              <a:t>dare origine a tutte le  popolazioni cellulari </a:t>
            </a:r>
            <a:r>
              <a:rPr sz="2800" b="1" spc="-10" dirty="0">
                <a:solidFill>
                  <a:srgbClr val="323299"/>
                </a:solidFill>
                <a:latin typeface="Arial"/>
                <a:cs typeface="Arial"/>
              </a:rPr>
              <a:t>di uno </a:t>
            </a:r>
            <a:r>
              <a:rPr sz="2800" b="1" spc="-5" dirty="0">
                <a:solidFill>
                  <a:srgbClr val="323299"/>
                </a:solidFill>
                <a:latin typeface="Arial"/>
                <a:cs typeface="Arial"/>
              </a:rPr>
              <a:t>o più</a:t>
            </a:r>
            <a:r>
              <a:rPr sz="2800" b="1" spc="10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23299"/>
                </a:solidFill>
                <a:latin typeface="Arial"/>
                <a:cs typeface="Arial"/>
              </a:rPr>
              <a:t>tessuti.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23299"/>
              </a:buClr>
              <a:buFont typeface="Arial"/>
              <a:buChar char="•"/>
            </a:pPr>
            <a:endParaRPr sz="38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02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323299"/>
                </a:solidFill>
                <a:latin typeface="Arial"/>
                <a:cs typeface="Arial"/>
              </a:rPr>
              <a:t>Normalmente, </a:t>
            </a:r>
            <a:r>
              <a:rPr sz="2800" b="1" spc="-10" dirty="0">
                <a:solidFill>
                  <a:srgbClr val="323299"/>
                </a:solidFill>
                <a:latin typeface="Arial"/>
                <a:cs typeface="Arial"/>
              </a:rPr>
              <a:t>da </a:t>
            </a:r>
            <a:r>
              <a:rPr sz="2800" b="1" spc="-5" dirty="0">
                <a:solidFill>
                  <a:srgbClr val="323299"/>
                </a:solidFill>
                <a:latin typeface="Arial"/>
                <a:cs typeface="Arial"/>
              </a:rPr>
              <a:t>cellule staminali  nascono sia nuove cellule staminali, sia  cellule capaci </a:t>
            </a:r>
            <a:r>
              <a:rPr sz="2800" b="1" spc="-10" dirty="0">
                <a:solidFill>
                  <a:srgbClr val="323299"/>
                </a:solidFill>
                <a:latin typeface="Arial"/>
                <a:cs typeface="Arial"/>
              </a:rPr>
              <a:t>di </a:t>
            </a:r>
            <a:r>
              <a:rPr sz="2800" b="1" spc="-5" dirty="0">
                <a:solidFill>
                  <a:srgbClr val="323299"/>
                </a:solidFill>
                <a:latin typeface="Arial"/>
                <a:cs typeface="Arial"/>
              </a:rPr>
              <a:t>dividersi rapidamente, ma  probabilmente solo </a:t>
            </a:r>
            <a:r>
              <a:rPr sz="2800" b="1" dirty="0">
                <a:solidFill>
                  <a:srgbClr val="323299"/>
                </a:solidFill>
                <a:latin typeface="Arial"/>
                <a:cs typeface="Arial"/>
              </a:rPr>
              <a:t>un </a:t>
            </a:r>
            <a:r>
              <a:rPr sz="2800" b="1" spc="-5" dirty="0">
                <a:solidFill>
                  <a:srgbClr val="323299"/>
                </a:solidFill>
                <a:latin typeface="Arial"/>
                <a:cs typeface="Arial"/>
              </a:rPr>
              <a:t>numero finito </a:t>
            </a:r>
            <a:r>
              <a:rPr sz="2800" b="1" spc="-10" dirty="0">
                <a:solidFill>
                  <a:srgbClr val="323299"/>
                </a:solidFill>
                <a:latin typeface="Arial"/>
                <a:cs typeface="Arial"/>
              </a:rPr>
              <a:t>di  </a:t>
            </a:r>
            <a:r>
              <a:rPr sz="2800" b="1" spc="-5" dirty="0">
                <a:solidFill>
                  <a:srgbClr val="323299"/>
                </a:solidFill>
                <a:latin typeface="Arial"/>
                <a:cs typeface="Arial"/>
              </a:rPr>
              <a:t>volte, </a:t>
            </a:r>
            <a:r>
              <a:rPr sz="2800" b="1" dirty="0">
                <a:solidFill>
                  <a:srgbClr val="323299"/>
                </a:solidFill>
                <a:latin typeface="Arial"/>
                <a:cs typeface="Arial"/>
              </a:rPr>
              <a:t>che </a:t>
            </a:r>
            <a:r>
              <a:rPr sz="2800" b="1" spc="-5" dirty="0">
                <a:solidFill>
                  <a:srgbClr val="323299"/>
                </a:solidFill>
                <a:latin typeface="Arial"/>
                <a:cs typeface="Arial"/>
              </a:rPr>
              <a:t>cominciano </a:t>
            </a:r>
            <a:r>
              <a:rPr sz="2800" b="1" dirty="0">
                <a:solidFill>
                  <a:srgbClr val="323299"/>
                </a:solidFill>
                <a:latin typeface="Arial"/>
                <a:cs typeface="Arial"/>
              </a:rPr>
              <a:t>anche </a:t>
            </a:r>
            <a:r>
              <a:rPr sz="2800" b="1" spc="-5" dirty="0">
                <a:solidFill>
                  <a:srgbClr val="323299"/>
                </a:solidFill>
                <a:latin typeface="Arial"/>
                <a:cs typeface="Arial"/>
              </a:rPr>
              <a:t>il processo </a:t>
            </a:r>
            <a:r>
              <a:rPr sz="2800" b="1" spc="-10" dirty="0">
                <a:solidFill>
                  <a:srgbClr val="323299"/>
                </a:solidFill>
                <a:latin typeface="Arial"/>
                <a:cs typeface="Arial"/>
              </a:rPr>
              <a:t>di  </a:t>
            </a:r>
            <a:r>
              <a:rPr sz="2800" b="1" spc="-5" dirty="0">
                <a:solidFill>
                  <a:srgbClr val="323299"/>
                </a:solidFill>
                <a:latin typeface="Arial"/>
                <a:cs typeface="Arial"/>
              </a:rPr>
              <a:t>differenziamento: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800" dirty="0">
              <a:latin typeface="Times New Roman"/>
              <a:cs typeface="Times New Roman"/>
            </a:endParaRPr>
          </a:p>
          <a:p>
            <a:pPr marL="367665" marR="111125" indent="-12700" algn="ctr">
              <a:lnSpc>
                <a:spcPts val="3020"/>
              </a:lnSpc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queste ultime costituiscono il cosiddetto  compartimento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di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espansione del</a:t>
            </a:r>
            <a:r>
              <a:rPr sz="28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tessuto.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71F2886-894C-4696-A84C-5D13F1EABB9A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3100" y="349250"/>
            <a:ext cx="4267200" cy="693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6044CC9-80C6-4F31-84F9-A46FC70FD1FD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500" y="425450"/>
            <a:ext cx="8458200" cy="6705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22CBE09-2C75-4196-9055-6FABA720D2A5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5900" y="2330450"/>
            <a:ext cx="7239000" cy="3234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496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Tutte </a:t>
            </a:r>
            <a:r>
              <a:rPr sz="3600" b="1" dirty="0">
                <a:latin typeface="Arial"/>
                <a:cs typeface="Arial"/>
              </a:rPr>
              <a:t>le </a:t>
            </a:r>
            <a:r>
              <a:rPr sz="3600" b="1" spc="-10" dirty="0">
                <a:latin typeface="Arial"/>
                <a:cs typeface="Arial"/>
              </a:rPr>
              <a:t>cellule </a:t>
            </a:r>
            <a:r>
              <a:rPr sz="3600" b="1" spc="-5" dirty="0">
                <a:latin typeface="Arial"/>
                <a:cs typeface="Arial"/>
              </a:rPr>
              <a:t>dell’organismo hanno</a:t>
            </a:r>
            <a:r>
              <a:rPr sz="3600" b="1" spc="-5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lo  </a:t>
            </a:r>
            <a:r>
              <a:rPr sz="3600" b="1" spc="-5" dirty="0">
                <a:latin typeface="Arial"/>
                <a:cs typeface="Arial"/>
              </a:rPr>
              <a:t>stesso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genotipo </a:t>
            </a:r>
            <a:r>
              <a:rPr sz="3600" b="1" dirty="0">
                <a:latin typeface="Arial"/>
                <a:cs typeface="Arial"/>
              </a:rPr>
              <a:t>ma </a:t>
            </a:r>
            <a:r>
              <a:rPr sz="3600" b="1" spc="-5" dirty="0">
                <a:latin typeface="Arial"/>
                <a:cs typeface="Arial"/>
              </a:rPr>
              <a:t>differiscono  notevolmente per il loro</a:t>
            </a:r>
            <a:r>
              <a:rPr sz="3600" b="1" spc="-20" dirty="0"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fenotipo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1612900" y="425450"/>
            <a:ext cx="733401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399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0000"/>
                </a:solidFill>
              </a:rPr>
              <a:t>Differenziamento cellulare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15CED2D-2653-4720-B1C2-F29D85A7DB4F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2100" y="425450"/>
            <a:ext cx="4871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Cellula staminale totipotente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3900" y="1111250"/>
            <a:ext cx="6612890" cy="130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9560" marR="5080" indent="-277495">
              <a:lnSpc>
                <a:spcPct val="1504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323299"/>
                </a:solidFill>
                <a:latin typeface="Arial"/>
                <a:cs typeface="Arial"/>
              </a:rPr>
              <a:t>Cellula capace </a:t>
            </a:r>
            <a:r>
              <a:rPr sz="2800" b="1" spc="-10" dirty="0">
                <a:solidFill>
                  <a:srgbClr val="323299"/>
                </a:solidFill>
                <a:latin typeface="Arial"/>
                <a:cs typeface="Arial"/>
              </a:rPr>
              <a:t>di </a:t>
            </a:r>
            <a:r>
              <a:rPr sz="2800" b="1" spc="-5" dirty="0">
                <a:solidFill>
                  <a:srgbClr val="323299"/>
                </a:solidFill>
                <a:latin typeface="Arial"/>
                <a:cs typeface="Arial"/>
              </a:rPr>
              <a:t>dare origine a tutte le  popolazioni cellulari</a:t>
            </a:r>
            <a:r>
              <a:rPr sz="2800" b="1" spc="-20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23299"/>
                </a:solidFill>
                <a:latin typeface="Arial"/>
                <a:cs typeface="Arial"/>
              </a:rPr>
              <a:t>dell'organismo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2219" y="3508347"/>
            <a:ext cx="7959090" cy="28762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Tali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sono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le cellule all'interno della morula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della blastocisti, cioè  di stadi precoci dello sviluppo embrionale (prima settimana di  sviluppo</a:t>
            </a:r>
            <a:r>
              <a:rPr sz="3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dell'uomo).</a:t>
            </a:r>
            <a:endParaRPr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E53262B-EBA7-4A8E-9E0A-1749200021DF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1500" y="273050"/>
            <a:ext cx="7162800" cy="693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86AACFB-1EFB-4889-9CB7-CC05A7393289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300" y="4692650"/>
            <a:ext cx="10134600" cy="2075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201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In tutti i mammiferi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le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prime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fasi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dello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sviluppo  embrionale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a partire dallo zigote avvengono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grazie 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agli RNA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messaggeri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(mRNA) e alle proteine di  origine materna presenti nel citoplasma</a:t>
            </a:r>
            <a:r>
              <a:rPr sz="2800" spc="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dell'oocita.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7100" y="349250"/>
            <a:ext cx="8604504" cy="4242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128325B-AF64-4C0C-9792-7C35D3FFEE3A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2644" y="4850382"/>
            <a:ext cx="8628380" cy="2105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ctr">
              <a:lnSpc>
                <a:spcPct val="129600"/>
              </a:lnSpc>
              <a:spcBef>
                <a:spcPts val="100"/>
              </a:spcBef>
              <a:tabLst>
                <a:tab pos="1963420" algn="l"/>
                <a:tab pos="2632075" algn="l"/>
                <a:tab pos="3996690" algn="l"/>
                <a:tab pos="5769610" algn="l"/>
                <a:tab pos="7081520" algn="l"/>
                <a:tab pos="8377555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L'a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tt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va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e	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l	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ma	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e	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avv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e	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te	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o 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sviluppo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momenti diversi nelle varie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specie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sz="240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mammifero.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30000"/>
              </a:lnSpc>
              <a:spcBef>
                <a:spcPts val="1425"/>
              </a:spcBef>
              <a:tabLst>
                <a:tab pos="681355" algn="l"/>
                <a:tab pos="1485900" algn="l"/>
                <a:tab pos="1915795" algn="l"/>
                <a:tab pos="3094355" algn="l"/>
                <a:tab pos="3473450" algn="l"/>
                <a:tab pos="4547870" algn="l"/>
                <a:tab pos="6564630" algn="l"/>
                <a:tab pos="6944359" algn="l"/>
                <a:tab pos="7664450" algn="l"/>
              </a:tabLst>
            </a:pP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l	t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op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o	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	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ve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	a	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pa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rt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re	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da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ll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'e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400" spc="1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e	a	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e	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ce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ul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,  </a:t>
            </a:r>
            <a:r>
              <a:rPr sz="2400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nell'uomo </a:t>
            </a:r>
            <a:r>
              <a:rPr sz="24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partire da quattro</a:t>
            </a:r>
            <a:r>
              <a:rPr sz="2400" spc="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cellule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98700" y="273050"/>
            <a:ext cx="59436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69E91F0-0480-4300-A03C-9F33375886BE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861046" y="1253743"/>
            <a:ext cx="6971307" cy="222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marR="5080" indent="-262255">
              <a:lnSpc>
                <a:spcPct val="150000"/>
              </a:lnSpc>
              <a:spcBef>
                <a:spcPts val="770"/>
              </a:spcBef>
            </a:pPr>
            <a:r>
              <a:rPr spc="-5" dirty="0" err="1" smtClean="0">
                <a:solidFill>
                  <a:srgbClr val="323299"/>
                </a:solidFill>
              </a:rPr>
              <a:t>Cellula</a:t>
            </a:r>
            <a:r>
              <a:rPr spc="-5" dirty="0" smtClean="0">
                <a:solidFill>
                  <a:srgbClr val="323299"/>
                </a:solidFill>
              </a:rPr>
              <a:t> </a:t>
            </a:r>
            <a:r>
              <a:rPr spc="-5" dirty="0">
                <a:solidFill>
                  <a:srgbClr val="323299"/>
                </a:solidFill>
              </a:rPr>
              <a:t>capace </a:t>
            </a:r>
            <a:r>
              <a:rPr dirty="0">
                <a:solidFill>
                  <a:srgbClr val="323299"/>
                </a:solidFill>
              </a:rPr>
              <a:t>di </a:t>
            </a:r>
            <a:r>
              <a:rPr spc="-5" dirty="0">
                <a:solidFill>
                  <a:srgbClr val="323299"/>
                </a:solidFill>
              </a:rPr>
              <a:t>dare origine </a:t>
            </a:r>
            <a:r>
              <a:rPr dirty="0">
                <a:solidFill>
                  <a:srgbClr val="323299"/>
                </a:solidFill>
              </a:rPr>
              <a:t>a </a:t>
            </a:r>
            <a:r>
              <a:rPr spc="-5" dirty="0">
                <a:solidFill>
                  <a:srgbClr val="323299"/>
                </a:solidFill>
              </a:rPr>
              <a:t>più  popolazioni cellulari, </a:t>
            </a:r>
            <a:r>
              <a:rPr dirty="0">
                <a:solidFill>
                  <a:srgbClr val="323299"/>
                </a:solidFill>
              </a:rPr>
              <a:t>in </a:t>
            </a:r>
            <a:r>
              <a:rPr spc="-5" dirty="0">
                <a:solidFill>
                  <a:srgbClr val="323299"/>
                </a:solidFill>
              </a:rPr>
              <a:t>generale</a:t>
            </a:r>
            <a:r>
              <a:rPr spc="-114" dirty="0">
                <a:solidFill>
                  <a:srgbClr val="323299"/>
                </a:solidFill>
              </a:rPr>
              <a:t> </a:t>
            </a:r>
            <a:r>
              <a:rPr dirty="0">
                <a:solidFill>
                  <a:srgbClr val="323299"/>
                </a:solidFill>
              </a:rPr>
              <a:t>a</a:t>
            </a:r>
          </a:p>
          <a:p>
            <a:pPr marL="1254760">
              <a:lnSpc>
                <a:spcPct val="100000"/>
              </a:lnSpc>
              <a:spcBef>
                <a:spcPts val="1930"/>
              </a:spcBef>
            </a:pPr>
            <a:r>
              <a:rPr spc="-5" dirty="0">
                <a:solidFill>
                  <a:srgbClr val="323299"/>
                </a:solidFill>
              </a:rPr>
              <a:t>tutte quelle </a:t>
            </a:r>
            <a:r>
              <a:rPr dirty="0">
                <a:solidFill>
                  <a:srgbClr val="323299"/>
                </a:solidFill>
              </a:rPr>
              <a:t>di </a:t>
            </a:r>
            <a:r>
              <a:rPr spc="-5" dirty="0">
                <a:solidFill>
                  <a:srgbClr val="323299"/>
                </a:solidFill>
              </a:rPr>
              <a:t>un</a:t>
            </a:r>
            <a:r>
              <a:rPr spc="-45" dirty="0">
                <a:solidFill>
                  <a:srgbClr val="323299"/>
                </a:solidFill>
              </a:rPr>
              <a:t> </a:t>
            </a:r>
            <a:r>
              <a:rPr spc="-10" dirty="0" err="1" smtClean="0">
                <a:solidFill>
                  <a:srgbClr val="323299"/>
                </a:solidFill>
              </a:rPr>
              <a:t>tessuto</a:t>
            </a:r>
            <a:r>
              <a:rPr lang="it-IT" spc="-10" dirty="0" smtClean="0">
                <a:solidFill>
                  <a:srgbClr val="323299"/>
                </a:solidFill>
              </a:rPr>
              <a:t>.</a:t>
            </a:r>
            <a:endParaRPr spc="-10" dirty="0">
              <a:solidFill>
                <a:srgbClr val="323299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1500" y="4083050"/>
            <a:ext cx="724725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3200" b="1" spc="-5" dirty="0">
                <a:solidFill>
                  <a:srgbClr val="323299"/>
                </a:solidFill>
                <a:latin typeface="Arial"/>
                <a:cs typeface="Arial"/>
              </a:rPr>
              <a:t>A</a:t>
            </a:r>
            <a:r>
              <a:rPr sz="3200" b="1" spc="-5" dirty="0" smtClean="0">
                <a:solidFill>
                  <a:srgbClr val="323299"/>
                </a:solidFill>
                <a:latin typeface="Arial"/>
                <a:cs typeface="Arial"/>
              </a:rPr>
              <a:t>d </a:t>
            </a:r>
            <a:r>
              <a:rPr sz="3200" b="1" spc="-5" dirty="0">
                <a:solidFill>
                  <a:srgbClr val="323299"/>
                </a:solidFill>
                <a:latin typeface="Arial"/>
                <a:cs typeface="Arial"/>
              </a:rPr>
              <a:t>esempio, tutte quelle del midollo osseo, </a:t>
            </a:r>
            <a:r>
              <a:rPr sz="3200" b="1" dirty="0">
                <a:solidFill>
                  <a:srgbClr val="323299"/>
                </a:solidFill>
                <a:latin typeface="Arial"/>
                <a:cs typeface="Arial"/>
              </a:rPr>
              <a:t>o</a:t>
            </a:r>
            <a:r>
              <a:rPr sz="3200" b="1" spc="-50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3200" b="1" spc="-5" dirty="0" err="1" smtClean="0">
                <a:solidFill>
                  <a:srgbClr val="323299"/>
                </a:solidFill>
                <a:latin typeface="Arial"/>
                <a:cs typeface="Arial"/>
              </a:rPr>
              <a:t>tutte</a:t>
            </a:r>
            <a:r>
              <a:rPr lang="it-IT" sz="3200" b="1" spc="-5" dirty="0" smtClean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3200" b="1" spc="-5" dirty="0" err="1" smtClean="0">
                <a:solidFill>
                  <a:srgbClr val="323299"/>
                </a:solidFill>
                <a:latin typeface="Arial"/>
                <a:cs typeface="Arial"/>
              </a:rPr>
              <a:t>quelle</a:t>
            </a:r>
            <a:r>
              <a:rPr sz="3200" b="1" spc="-5" dirty="0" smtClean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23299"/>
                </a:solidFill>
                <a:latin typeface="Arial"/>
                <a:cs typeface="Arial"/>
              </a:rPr>
              <a:t>dell'epitelio mucoso</a:t>
            </a:r>
            <a:r>
              <a:rPr sz="3200" b="1" spc="-35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23299"/>
                </a:solidFill>
                <a:latin typeface="Arial"/>
                <a:cs typeface="Arial"/>
              </a:rPr>
              <a:t>intestinale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2E7B41B-477E-4627-9FBD-9D323CB1772F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841500" y="27305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8170" algn="ctr">
              <a:lnSpc>
                <a:spcPct val="100000"/>
              </a:lnSpc>
              <a:spcBef>
                <a:spcPts val="100"/>
              </a:spcBef>
            </a:pPr>
            <a:r>
              <a:rPr lang="it-IT" sz="3600" spc="-5" dirty="0" smtClean="0">
                <a:solidFill>
                  <a:srgbClr val="FF0000"/>
                </a:solidFill>
              </a:rPr>
              <a:t>Cellula staminale</a:t>
            </a:r>
            <a:r>
              <a:rPr lang="it-IT" sz="3600" spc="-45" dirty="0" smtClean="0">
                <a:solidFill>
                  <a:srgbClr val="FF0000"/>
                </a:solidFill>
              </a:rPr>
              <a:t> </a:t>
            </a:r>
            <a:r>
              <a:rPr lang="it-IT" sz="3600" spc="-5" dirty="0" err="1" smtClean="0">
                <a:solidFill>
                  <a:srgbClr val="FF0000"/>
                </a:solidFill>
              </a:rPr>
              <a:t>pluripotente</a:t>
            </a:r>
            <a:endParaRPr lang="it-IT" sz="3600" spc="-5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0753" y="684275"/>
            <a:ext cx="9037313" cy="5989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D810252-44D1-4878-9FDA-4ABEE74C80FC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2300" y="1948687"/>
            <a:ext cx="952500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dirty="0" err="1" smtClean="0">
                <a:solidFill>
                  <a:srgbClr val="323299"/>
                </a:solidFill>
                <a:latin typeface="Times New Roman"/>
                <a:cs typeface="Times New Roman"/>
              </a:rPr>
              <a:t>Cellula</a:t>
            </a:r>
            <a:r>
              <a:rPr sz="3600" dirty="0" smtClean="0">
                <a:solidFill>
                  <a:srgbClr val="323299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323299"/>
                </a:solidFill>
                <a:latin typeface="Times New Roman"/>
                <a:cs typeface="Times New Roman"/>
              </a:rPr>
              <a:t>staminale, presumibilmente pluripotente </a:t>
            </a:r>
            <a:r>
              <a:rPr sz="3600" dirty="0">
                <a:solidFill>
                  <a:srgbClr val="323299"/>
                </a:solidFill>
                <a:latin typeface="Times New Roman"/>
                <a:cs typeface="Times New Roman"/>
              </a:rPr>
              <a:t>e  capace di dare </a:t>
            </a:r>
            <a:r>
              <a:rPr sz="3600" spc="-5" dirty="0">
                <a:solidFill>
                  <a:srgbClr val="323299"/>
                </a:solidFill>
                <a:latin typeface="Times New Roman"/>
                <a:cs typeface="Times New Roman"/>
              </a:rPr>
              <a:t>origine </a:t>
            </a:r>
            <a:r>
              <a:rPr sz="3600" dirty="0">
                <a:solidFill>
                  <a:srgbClr val="323299"/>
                </a:solidFill>
                <a:latin typeface="Times New Roman"/>
                <a:cs typeface="Times New Roman"/>
              </a:rPr>
              <a:t>a </a:t>
            </a:r>
            <a:r>
              <a:rPr sz="3600" spc="-5" dirty="0">
                <a:solidFill>
                  <a:srgbClr val="323299"/>
                </a:solidFill>
                <a:latin typeface="Times New Roman"/>
                <a:cs typeface="Times New Roman"/>
              </a:rPr>
              <a:t>varie popolazioni delle  cellule del sangue, </a:t>
            </a:r>
            <a:r>
              <a:rPr sz="3600" dirty="0">
                <a:solidFill>
                  <a:srgbClr val="323299"/>
                </a:solidFill>
                <a:latin typeface="Times New Roman"/>
                <a:cs typeface="Times New Roman"/>
              </a:rPr>
              <a:t>che è </a:t>
            </a:r>
            <a:r>
              <a:rPr sz="3600" spc="-5" dirty="0">
                <a:solidFill>
                  <a:srgbClr val="323299"/>
                </a:solidFill>
                <a:latin typeface="Times New Roman"/>
                <a:cs typeface="Times New Roman"/>
              </a:rPr>
              <a:t>presente in </a:t>
            </a:r>
            <a:r>
              <a:rPr sz="3600" dirty="0">
                <a:solidFill>
                  <a:srgbClr val="323299"/>
                </a:solidFill>
                <a:latin typeface="Times New Roman"/>
                <a:cs typeface="Times New Roman"/>
              </a:rPr>
              <a:t>circolo durante  </a:t>
            </a:r>
            <a:r>
              <a:rPr sz="3600" spc="-5" dirty="0">
                <a:solidFill>
                  <a:srgbClr val="323299"/>
                </a:solidFill>
                <a:latin typeface="Times New Roman"/>
                <a:cs typeface="Times New Roman"/>
              </a:rPr>
              <a:t>la vita fetale </a:t>
            </a:r>
            <a:r>
              <a:rPr sz="3600" dirty="0">
                <a:solidFill>
                  <a:srgbClr val="323299"/>
                </a:solidFill>
                <a:latin typeface="Times New Roman"/>
                <a:cs typeface="Times New Roman"/>
              </a:rPr>
              <a:t>e quindi </a:t>
            </a:r>
            <a:r>
              <a:rPr sz="3600" spc="-5" dirty="0">
                <a:solidFill>
                  <a:srgbClr val="323299"/>
                </a:solidFill>
                <a:latin typeface="Times New Roman"/>
                <a:cs typeface="Times New Roman"/>
              </a:rPr>
              <a:t>anche nel sangue </a:t>
            </a:r>
            <a:r>
              <a:rPr sz="3600" dirty="0">
                <a:solidFill>
                  <a:srgbClr val="323299"/>
                </a:solidFill>
                <a:latin typeface="Times New Roman"/>
                <a:cs typeface="Times New Roman"/>
              </a:rPr>
              <a:t>del </a:t>
            </a:r>
            <a:r>
              <a:rPr sz="3600" spc="-5" dirty="0">
                <a:solidFill>
                  <a:srgbClr val="323299"/>
                </a:solidFill>
                <a:latin typeface="Times New Roman"/>
                <a:cs typeface="Times New Roman"/>
              </a:rPr>
              <a:t>funicolo  ombelicale; quest'ultimo </a:t>
            </a:r>
            <a:r>
              <a:rPr sz="3600" dirty="0">
                <a:solidFill>
                  <a:srgbClr val="323299"/>
                </a:solidFill>
                <a:latin typeface="Times New Roman"/>
                <a:cs typeface="Times New Roman"/>
              </a:rPr>
              <a:t>può </a:t>
            </a:r>
            <a:r>
              <a:rPr sz="3600" spc="-5" dirty="0">
                <a:solidFill>
                  <a:srgbClr val="323299"/>
                </a:solidFill>
                <a:latin typeface="Times New Roman"/>
                <a:cs typeface="Times New Roman"/>
              </a:rPr>
              <a:t>essere prelevato alla  </a:t>
            </a:r>
            <a:r>
              <a:rPr sz="3600" dirty="0">
                <a:solidFill>
                  <a:srgbClr val="323299"/>
                </a:solidFill>
                <a:latin typeface="Times New Roman"/>
                <a:cs typeface="Times New Roman"/>
              </a:rPr>
              <a:t>nascita senza </a:t>
            </a:r>
            <a:r>
              <a:rPr sz="3600" spc="-5" dirty="0">
                <a:solidFill>
                  <a:srgbClr val="323299"/>
                </a:solidFill>
                <a:latin typeface="Times New Roman"/>
                <a:cs typeface="Times New Roman"/>
              </a:rPr>
              <a:t>alcun trauma </a:t>
            </a:r>
            <a:r>
              <a:rPr sz="3600" dirty="0">
                <a:solidFill>
                  <a:srgbClr val="323299"/>
                </a:solidFill>
                <a:latin typeface="Times New Roman"/>
                <a:cs typeface="Times New Roman"/>
              </a:rPr>
              <a:t>per</a:t>
            </a:r>
            <a:r>
              <a:rPr sz="3600" spc="-30" dirty="0">
                <a:solidFill>
                  <a:srgbClr val="323299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323299"/>
                </a:solidFill>
                <a:latin typeface="Times New Roman"/>
                <a:cs typeface="Times New Roman"/>
              </a:rPr>
              <a:t>l'organismo.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3FB0D37-A850-4ABC-9D91-EB00F10556AA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231900" y="34925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Cellula staminale </a:t>
            </a:r>
            <a:r>
              <a:rPr lang="it-IT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del </a:t>
            </a:r>
            <a:r>
              <a:rPr lang="it-IT" sz="32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funicolo</a:t>
            </a:r>
            <a:r>
              <a:rPr lang="it-IT" sz="3200" b="1" spc="-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it-IT" sz="32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ombelicale</a:t>
            </a:r>
            <a:endParaRPr lang="it-IT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4230" y="1167789"/>
            <a:ext cx="7660640" cy="524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0375" marR="452755" algn="ctr">
              <a:lnSpc>
                <a:spcPct val="1504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323299"/>
                </a:solidFill>
                <a:latin typeface="Arial"/>
                <a:cs typeface="Arial"/>
              </a:rPr>
              <a:t>Nei mammiferi, le cellule staminali sono  presenti nella massa </a:t>
            </a:r>
            <a:r>
              <a:rPr sz="2800" b="1" spc="-10" dirty="0">
                <a:solidFill>
                  <a:srgbClr val="323299"/>
                </a:solidFill>
                <a:latin typeface="Arial"/>
                <a:cs typeface="Arial"/>
              </a:rPr>
              <a:t>di </a:t>
            </a:r>
            <a:r>
              <a:rPr sz="2800" b="1" spc="-5" dirty="0">
                <a:solidFill>
                  <a:srgbClr val="323299"/>
                </a:solidFill>
                <a:latin typeface="Arial"/>
                <a:cs typeface="Arial"/>
              </a:rPr>
              <a:t>cellule del nodo  embrionale della blastocisti nelle fasi  preimpianto,</a:t>
            </a:r>
            <a:endParaRPr sz="2800">
              <a:latin typeface="Arial"/>
              <a:cs typeface="Arial"/>
            </a:endParaRPr>
          </a:p>
          <a:p>
            <a:pPr marL="12700" marR="5080" algn="ctr">
              <a:lnSpc>
                <a:spcPct val="150200"/>
              </a:lnSpc>
              <a:spcBef>
                <a:spcPts val="675"/>
              </a:spcBef>
            </a:pPr>
            <a:r>
              <a:rPr sz="2800" b="1" spc="-5" dirty="0">
                <a:solidFill>
                  <a:srgbClr val="323299"/>
                </a:solidFill>
                <a:latin typeface="Arial"/>
                <a:cs typeface="Arial"/>
              </a:rPr>
              <a:t>nell'embrione e </a:t>
            </a:r>
            <a:r>
              <a:rPr sz="2800" b="1" dirty="0">
                <a:solidFill>
                  <a:srgbClr val="323299"/>
                </a:solidFill>
                <a:latin typeface="Arial"/>
                <a:cs typeface="Arial"/>
              </a:rPr>
              <a:t>nel </a:t>
            </a:r>
            <a:r>
              <a:rPr sz="2800" b="1" spc="-5" dirty="0">
                <a:solidFill>
                  <a:srgbClr val="323299"/>
                </a:solidFill>
                <a:latin typeface="Arial"/>
                <a:cs typeface="Arial"/>
              </a:rPr>
              <a:t>feto durante lo sviluppo e  si ritrovano persino nell'individuo adulto,  anche se solo in alcuni precisi distretti  dell'organismo.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EEC0FFD-7047-40D8-8405-ADD82378A62A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424" y="1404619"/>
            <a:ext cx="8048625" cy="466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1320">
              <a:lnSpc>
                <a:spcPct val="13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23299"/>
                </a:solidFill>
                <a:latin typeface="Arial"/>
                <a:cs typeface="Arial"/>
              </a:rPr>
              <a:t>Le cellule staminali adulte </a:t>
            </a:r>
            <a:r>
              <a:rPr sz="2400" b="1" spc="-10" dirty="0">
                <a:solidFill>
                  <a:srgbClr val="323299"/>
                </a:solidFill>
                <a:latin typeface="Arial"/>
                <a:cs typeface="Arial"/>
              </a:rPr>
              <a:t>sono purtroppo di </a:t>
            </a:r>
            <a:r>
              <a:rPr sz="2400" b="1" spc="-5" dirty="0">
                <a:solidFill>
                  <a:srgbClr val="323299"/>
                </a:solidFill>
                <a:latin typeface="Arial"/>
                <a:cs typeface="Arial"/>
              </a:rPr>
              <a:t>difficile  reperibilità, </a:t>
            </a:r>
            <a:r>
              <a:rPr sz="2400" b="1" spc="-10" dirty="0">
                <a:solidFill>
                  <a:srgbClr val="323299"/>
                </a:solidFill>
                <a:latin typeface="Arial"/>
                <a:cs typeface="Arial"/>
              </a:rPr>
              <a:t>poiché </a:t>
            </a:r>
            <a:r>
              <a:rPr sz="2400" b="1" spc="-5" dirty="0">
                <a:solidFill>
                  <a:srgbClr val="323299"/>
                </a:solidFill>
                <a:latin typeface="Arial"/>
                <a:cs typeface="Arial"/>
              </a:rPr>
              <a:t>numericamente molto</a:t>
            </a:r>
            <a:r>
              <a:rPr sz="2400" b="1" spc="10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23299"/>
                </a:solidFill>
                <a:latin typeface="Arial"/>
                <a:cs typeface="Arial"/>
              </a:rPr>
              <a:t>scarse;</a:t>
            </a:r>
            <a:endParaRPr sz="2400">
              <a:latin typeface="Arial"/>
              <a:cs typeface="Arial"/>
            </a:endParaRPr>
          </a:p>
          <a:p>
            <a:pPr marL="12700" marR="417195">
              <a:lnSpc>
                <a:spcPct val="129800"/>
              </a:lnSpc>
              <a:spcBef>
                <a:spcPts val="1430"/>
              </a:spcBef>
            </a:pPr>
            <a:r>
              <a:rPr sz="2400" b="1" spc="-5" dirty="0">
                <a:solidFill>
                  <a:srgbClr val="323299"/>
                </a:solidFill>
                <a:latin typeface="Arial"/>
                <a:cs typeface="Arial"/>
              </a:rPr>
              <a:t>inoltre </a:t>
            </a:r>
            <a:r>
              <a:rPr sz="2400" b="1" spc="-10" dirty="0">
                <a:solidFill>
                  <a:srgbClr val="323299"/>
                </a:solidFill>
                <a:latin typeface="Arial"/>
                <a:cs typeface="Arial"/>
              </a:rPr>
              <a:t>non </a:t>
            </a:r>
            <a:r>
              <a:rPr sz="2400" b="1" spc="-5" dirty="0">
                <a:solidFill>
                  <a:srgbClr val="323299"/>
                </a:solidFill>
                <a:latin typeface="Arial"/>
                <a:cs typeface="Arial"/>
              </a:rPr>
              <a:t>possono essere coltivate </a:t>
            </a:r>
            <a:r>
              <a:rPr sz="2400" b="1" dirty="0">
                <a:solidFill>
                  <a:srgbClr val="323299"/>
                </a:solidFill>
                <a:latin typeface="Arial"/>
                <a:cs typeface="Arial"/>
              </a:rPr>
              <a:t>a </a:t>
            </a:r>
            <a:r>
              <a:rPr sz="2400" b="1" spc="-10" dirty="0">
                <a:solidFill>
                  <a:srgbClr val="323299"/>
                </a:solidFill>
                <a:latin typeface="Arial"/>
                <a:cs typeface="Arial"/>
              </a:rPr>
              <a:t>lungo poiché,  </a:t>
            </a:r>
            <a:r>
              <a:rPr sz="2400" b="1" spc="-5" dirty="0">
                <a:solidFill>
                  <a:srgbClr val="323299"/>
                </a:solidFill>
                <a:latin typeface="Arial"/>
                <a:cs typeface="Arial"/>
              </a:rPr>
              <a:t>dopo </a:t>
            </a:r>
            <a:r>
              <a:rPr sz="2400" b="1" spc="-10" dirty="0">
                <a:solidFill>
                  <a:srgbClr val="323299"/>
                </a:solidFill>
                <a:latin typeface="Arial"/>
                <a:cs typeface="Arial"/>
              </a:rPr>
              <a:t>alcune divisioni </a:t>
            </a:r>
            <a:r>
              <a:rPr sz="2400" b="1" spc="-5" dirty="0">
                <a:solidFill>
                  <a:srgbClr val="323299"/>
                </a:solidFill>
                <a:latin typeface="Arial"/>
                <a:cs typeface="Arial"/>
              </a:rPr>
              <a:t>cellulari, tendono </a:t>
            </a:r>
            <a:r>
              <a:rPr sz="2400" b="1" dirty="0">
                <a:solidFill>
                  <a:srgbClr val="323299"/>
                </a:solidFill>
                <a:latin typeface="Arial"/>
                <a:cs typeface="Arial"/>
              </a:rPr>
              <a:t>a </a:t>
            </a:r>
            <a:r>
              <a:rPr sz="2400" b="1" spc="-5" dirty="0">
                <a:solidFill>
                  <a:srgbClr val="323299"/>
                </a:solidFill>
                <a:latin typeface="Arial"/>
                <a:cs typeface="Arial"/>
              </a:rPr>
              <a:t>perdere le  caratteristiche </a:t>
            </a:r>
            <a:r>
              <a:rPr sz="2400" b="1" spc="-10" dirty="0">
                <a:solidFill>
                  <a:srgbClr val="323299"/>
                </a:solidFill>
                <a:latin typeface="Arial"/>
                <a:cs typeface="Arial"/>
              </a:rPr>
              <a:t>di</a:t>
            </a:r>
            <a:r>
              <a:rPr sz="2400" b="1" spc="-5" dirty="0">
                <a:solidFill>
                  <a:srgbClr val="323299"/>
                </a:solidFill>
                <a:latin typeface="Arial"/>
                <a:cs typeface="Arial"/>
              </a:rPr>
              <a:t> pluripotenzialità.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29900"/>
              </a:lnSpc>
              <a:spcBef>
                <a:spcPts val="1435"/>
              </a:spcBef>
            </a:pPr>
            <a:r>
              <a:rPr sz="2400" b="1" spc="-5" dirty="0">
                <a:solidFill>
                  <a:srgbClr val="323299"/>
                </a:solidFill>
                <a:latin typeface="Arial"/>
                <a:cs typeface="Arial"/>
              </a:rPr>
              <a:t>Le cellule staminàli embrionali, invece, possono essere  mantenute </a:t>
            </a:r>
            <a:r>
              <a:rPr sz="2400" b="1" dirty="0">
                <a:solidFill>
                  <a:srgbClr val="323299"/>
                </a:solidFill>
                <a:latin typeface="Arial"/>
                <a:cs typeface="Arial"/>
              </a:rPr>
              <a:t>in </a:t>
            </a:r>
            <a:r>
              <a:rPr sz="2400" b="1" spc="-5" dirty="0">
                <a:solidFill>
                  <a:srgbClr val="323299"/>
                </a:solidFill>
                <a:latin typeface="Arial"/>
                <a:cs typeface="Arial"/>
              </a:rPr>
              <a:t>coltura per moltissimi cicli </a:t>
            </a:r>
            <a:r>
              <a:rPr sz="2400" b="1" spc="-10" dirty="0">
                <a:solidFill>
                  <a:srgbClr val="323299"/>
                </a:solidFill>
                <a:latin typeface="Arial"/>
                <a:cs typeface="Arial"/>
              </a:rPr>
              <a:t>di </a:t>
            </a:r>
            <a:r>
              <a:rPr sz="2400" b="1" spc="-5" dirty="0">
                <a:solidFill>
                  <a:srgbClr val="323299"/>
                </a:solidFill>
                <a:latin typeface="Arial"/>
                <a:cs typeface="Arial"/>
              </a:rPr>
              <a:t>divisione,  addirittura per </a:t>
            </a:r>
            <a:r>
              <a:rPr sz="2400" b="1" spc="-10" dirty="0">
                <a:solidFill>
                  <a:srgbClr val="323299"/>
                </a:solidFill>
                <a:latin typeface="Arial"/>
                <a:cs typeface="Arial"/>
              </a:rPr>
              <a:t>più di </a:t>
            </a:r>
            <a:r>
              <a:rPr sz="2400" b="1" spc="-5" dirty="0">
                <a:solidFill>
                  <a:srgbClr val="323299"/>
                </a:solidFill>
                <a:latin typeface="Arial"/>
                <a:cs typeface="Arial"/>
              </a:rPr>
              <a:t>dieci anni, senza perdere di  pluripótenzialità.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B6E2F01-49A8-4FA6-9338-CBCCDAFDB10D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5809" y="1673757"/>
            <a:ext cx="7317105" cy="41910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57785" marR="5080" indent="33020" algn="just">
              <a:lnSpc>
                <a:spcPct val="119600"/>
              </a:lnSpc>
              <a:spcBef>
                <a:spcPts val="30"/>
              </a:spcBef>
            </a:pPr>
            <a:r>
              <a:rPr sz="2800" b="1" spc="-10" dirty="0">
                <a:solidFill>
                  <a:srgbClr val="323299"/>
                </a:solidFill>
                <a:latin typeface="Arial"/>
                <a:cs typeface="Arial"/>
              </a:rPr>
              <a:t>Le </a:t>
            </a:r>
            <a:r>
              <a:rPr sz="2800" b="1" spc="-5" dirty="0">
                <a:solidFill>
                  <a:srgbClr val="323299"/>
                </a:solidFill>
                <a:latin typeface="Arial"/>
                <a:cs typeface="Arial"/>
              </a:rPr>
              <a:t>cellule embrionali staminali (in sigla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ES  </a:t>
            </a:r>
            <a:r>
              <a:rPr sz="2800" b="1" spc="-10" dirty="0">
                <a:solidFill>
                  <a:srgbClr val="323299"/>
                </a:solidFill>
                <a:latin typeface="Arial"/>
                <a:cs typeface="Arial"/>
              </a:rPr>
              <a:t>da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Embryonic Stem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cell</a:t>
            </a:r>
            <a:r>
              <a:rPr sz="2800" b="1" dirty="0">
                <a:solidFill>
                  <a:srgbClr val="323299"/>
                </a:solidFill>
                <a:latin typeface="Arial"/>
                <a:cs typeface="Arial"/>
              </a:rPr>
              <a:t>), </a:t>
            </a:r>
            <a:r>
              <a:rPr sz="2800" b="1" spc="-5" dirty="0">
                <a:solidFill>
                  <a:srgbClr val="323299"/>
                </a:solidFill>
                <a:latin typeface="Arial"/>
                <a:cs typeface="Arial"/>
              </a:rPr>
              <a:t>hanno come  caratteristica principale l'elevata capacità  </a:t>
            </a:r>
            <a:r>
              <a:rPr sz="2800" b="1" spc="-10" dirty="0">
                <a:solidFill>
                  <a:srgbClr val="323299"/>
                </a:solidFill>
                <a:latin typeface="Arial"/>
                <a:cs typeface="Arial"/>
              </a:rPr>
              <a:t>di </a:t>
            </a:r>
            <a:r>
              <a:rPr sz="2800" b="1" spc="-5" dirty="0">
                <a:solidFill>
                  <a:srgbClr val="323299"/>
                </a:solidFill>
                <a:latin typeface="Arial"/>
                <a:cs typeface="Arial"/>
              </a:rPr>
              <a:t>differenziarsi in qualsiasi altro</a:t>
            </a:r>
            <a:r>
              <a:rPr sz="2800" b="1" spc="610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23299"/>
                </a:solidFill>
                <a:latin typeface="Arial"/>
                <a:cs typeface="Arial"/>
              </a:rPr>
              <a:t>tipo  cellulare.</a:t>
            </a:r>
            <a:endParaRPr sz="2800" dirty="0">
              <a:latin typeface="Arial"/>
              <a:cs typeface="Arial"/>
            </a:endParaRPr>
          </a:p>
          <a:p>
            <a:pPr marL="57785" marR="5080" indent="-45720" algn="just">
              <a:lnSpc>
                <a:spcPct val="120200"/>
              </a:lnSpc>
              <a:spcBef>
                <a:spcPts val="665"/>
              </a:spcBef>
            </a:pPr>
            <a:r>
              <a:rPr sz="2800" b="1" spc="-5" dirty="0">
                <a:solidFill>
                  <a:srgbClr val="323299"/>
                </a:solidFill>
                <a:latin typeface="Arial"/>
                <a:cs typeface="Arial"/>
              </a:rPr>
              <a:t>Cellule </a:t>
            </a:r>
            <a:r>
              <a:rPr sz="2800" b="1" spc="-10" dirty="0">
                <a:solidFill>
                  <a:srgbClr val="323299"/>
                </a:solidFill>
                <a:latin typeface="Arial"/>
                <a:cs typeface="Arial"/>
              </a:rPr>
              <a:t>ES di topo </a:t>
            </a:r>
            <a:r>
              <a:rPr sz="2800" b="1" dirty="0">
                <a:solidFill>
                  <a:srgbClr val="323299"/>
                </a:solidFill>
                <a:latin typeface="Arial"/>
                <a:cs typeface="Arial"/>
              </a:rPr>
              <a:t>sono </a:t>
            </a:r>
            <a:r>
              <a:rPr sz="2800" b="1" spc="-5" dirty="0">
                <a:solidFill>
                  <a:srgbClr val="323299"/>
                </a:solidFill>
                <a:latin typeface="Arial"/>
                <a:cs typeface="Arial"/>
              </a:rPr>
              <a:t>state differenziate  in vitro in cellule epiteliali, muscolari,  nervose o</a:t>
            </a:r>
            <a:r>
              <a:rPr sz="2800" b="1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23299"/>
                </a:solidFill>
                <a:latin typeface="Arial"/>
                <a:cs typeface="Arial"/>
              </a:rPr>
              <a:t>pancreatiche.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8F9DF52-E74F-4EAF-9692-207D0FAA771C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22197" y="1588007"/>
            <a:ext cx="3593591" cy="5618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8100" y="196850"/>
            <a:ext cx="786447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Proteine regolatrici miogeniche nello </a:t>
            </a:r>
            <a:r>
              <a:rPr sz="4000" dirty="0"/>
              <a:t>sviluppo </a:t>
            </a:r>
            <a:r>
              <a:rPr sz="4000" spc="-5" dirty="0"/>
              <a:t>del</a:t>
            </a:r>
            <a:r>
              <a:rPr sz="4000" spc="60" dirty="0"/>
              <a:t> </a:t>
            </a:r>
            <a:r>
              <a:rPr sz="4000" spc="-5" dirty="0"/>
              <a:t>muscolo</a:t>
            </a:r>
            <a:endParaRPr sz="4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1980A92-16C7-4E8F-BB25-5E2D619C4724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900" y="806450"/>
            <a:ext cx="9829799" cy="5642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B5969D4-4123-4620-836E-697265C0F659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0100" y="577850"/>
            <a:ext cx="6515100" cy="1563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02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Nell'individuo adulto si trovano cellule  staminali in diversi distretti tissutali  differenziati: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6700" y="2787650"/>
            <a:ext cx="6991984" cy="258000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323299"/>
                </a:solidFill>
                <a:latin typeface="Arial"/>
                <a:cs typeface="Arial"/>
              </a:rPr>
              <a:t>nel </a:t>
            </a:r>
            <a:r>
              <a:rPr sz="2400" b="1" spc="-10" dirty="0">
                <a:solidFill>
                  <a:srgbClr val="323299"/>
                </a:solidFill>
                <a:latin typeface="Arial"/>
                <a:cs typeface="Arial"/>
              </a:rPr>
              <a:t>midollo</a:t>
            </a:r>
            <a:r>
              <a:rPr sz="2400" b="1" spc="5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23299"/>
                </a:solidFill>
                <a:latin typeface="Arial"/>
                <a:cs typeface="Arial"/>
              </a:rPr>
              <a:t>spinale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323299"/>
                </a:solidFill>
                <a:latin typeface="Arial"/>
                <a:cs typeface="Arial"/>
              </a:rPr>
              <a:t>nell'epitelio seminifero della </a:t>
            </a:r>
            <a:r>
              <a:rPr sz="2400" b="1" spc="-10" dirty="0">
                <a:solidFill>
                  <a:srgbClr val="323299"/>
                </a:solidFill>
                <a:latin typeface="Arial"/>
                <a:cs typeface="Arial"/>
              </a:rPr>
              <a:t>gonade</a:t>
            </a:r>
            <a:r>
              <a:rPr sz="2400" b="1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23299"/>
                </a:solidFill>
                <a:latin typeface="Arial"/>
                <a:cs typeface="Arial"/>
              </a:rPr>
              <a:t>maschile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323299"/>
                </a:solidFill>
                <a:latin typeface="Arial"/>
                <a:cs typeface="Arial"/>
              </a:rPr>
              <a:t>nella</a:t>
            </a:r>
            <a:r>
              <a:rPr sz="2400" b="1" spc="-20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23299"/>
                </a:solidFill>
                <a:latin typeface="Arial"/>
                <a:cs typeface="Arial"/>
              </a:rPr>
              <a:t>retina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323299"/>
                </a:solidFill>
                <a:latin typeface="Arial"/>
                <a:cs typeface="Arial"/>
              </a:rPr>
              <a:t>negli</a:t>
            </a:r>
            <a:r>
              <a:rPr sz="2400" b="1" spc="-75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23299"/>
                </a:solidFill>
                <a:latin typeface="Arial"/>
                <a:cs typeface="Arial"/>
              </a:rPr>
              <a:t>epiteli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323299"/>
                </a:solidFill>
                <a:latin typeface="Arial"/>
                <a:cs typeface="Arial"/>
              </a:rPr>
              <a:t>nel</a:t>
            </a:r>
            <a:r>
              <a:rPr sz="2400" b="1" spc="-75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23299"/>
                </a:solidFill>
                <a:latin typeface="Arial"/>
                <a:cs typeface="Arial"/>
              </a:rPr>
              <a:t>cervello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1E7E4A2-D3DD-4CDE-BD8B-C5503060586C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900" y="1187450"/>
            <a:ext cx="8763000" cy="444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49700"/>
              </a:lnSpc>
              <a:spcBef>
                <a:spcPts val="95"/>
              </a:spcBef>
            </a:pPr>
            <a:r>
              <a:rPr sz="3200" spc="-5" dirty="0">
                <a:solidFill>
                  <a:srgbClr val="323299"/>
                </a:solidFill>
                <a:latin typeface="Verdana"/>
                <a:cs typeface="Verdana"/>
              </a:rPr>
              <a:t>Accanto </a:t>
            </a:r>
            <a:r>
              <a:rPr sz="3200" dirty="0">
                <a:solidFill>
                  <a:srgbClr val="323299"/>
                </a:solidFill>
                <a:latin typeface="Verdana"/>
                <a:cs typeface="Verdana"/>
              </a:rPr>
              <a:t>a </a:t>
            </a:r>
            <a:r>
              <a:rPr sz="3200" spc="-5" dirty="0">
                <a:solidFill>
                  <a:srgbClr val="323299"/>
                </a:solidFill>
                <a:latin typeface="Verdana"/>
                <a:cs typeface="Verdana"/>
              </a:rPr>
              <a:t>queste sorgenti </a:t>
            </a:r>
            <a:r>
              <a:rPr sz="3200" dirty="0">
                <a:solidFill>
                  <a:srgbClr val="323299"/>
                </a:solidFill>
                <a:latin typeface="Verdana"/>
                <a:cs typeface="Verdana"/>
              </a:rPr>
              <a:t>fisiologiche di  </a:t>
            </a:r>
            <a:r>
              <a:rPr sz="3200" spc="-5" dirty="0">
                <a:solidFill>
                  <a:srgbClr val="323299"/>
                </a:solidFill>
                <a:latin typeface="Verdana"/>
                <a:cs typeface="Verdana"/>
              </a:rPr>
              <a:t>cellule </a:t>
            </a:r>
            <a:r>
              <a:rPr sz="3200" dirty="0">
                <a:solidFill>
                  <a:srgbClr val="323299"/>
                </a:solidFill>
                <a:latin typeface="Verdana"/>
                <a:cs typeface="Verdana"/>
              </a:rPr>
              <a:t>staminali, negli ultimi </a:t>
            </a:r>
            <a:r>
              <a:rPr sz="3200" spc="-5" dirty="0">
                <a:solidFill>
                  <a:srgbClr val="323299"/>
                </a:solidFill>
                <a:latin typeface="Verdana"/>
                <a:cs typeface="Verdana"/>
              </a:rPr>
              <a:t>anni se </a:t>
            </a:r>
            <a:r>
              <a:rPr sz="3200" spc="5" dirty="0">
                <a:solidFill>
                  <a:srgbClr val="323299"/>
                </a:solidFill>
                <a:latin typeface="Verdana"/>
                <a:cs typeface="Verdana"/>
              </a:rPr>
              <a:t>ne </a:t>
            </a:r>
            <a:r>
              <a:rPr sz="3200" dirty="0">
                <a:solidFill>
                  <a:srgbClr val="323299"/>
                </a:solidFill>
                <a:latin typeface="Verdana"/>
                <a:cs typeface="Verdana"/>
              </a:rPr>
              <a:t>è  aggiunta </a:t>
            </a:r>
            <a:r>
              <a:rPr sz="3200" spc="-5" dirty="0">
                <a:solidFill>
                  <a:srgbClr val="323299"/>
                </a:solidFill>
                <a:latin typeface="Verdana"/>
                <a:cs typeface="Verdana"/>
              </a:rPr>
              <a:t>un'altra </a:t>
            </a:r>
            <a:r>
              <a:rPr sz="3200" dirty="0">
                <a:solidFill>
                  <a:srgbClr val="323299"/>
                </a:solidFill>
                <a:latin typeface="Verdana"/>
                <a:cs typeface="Verdana"/>
              </a:rPr>
              <a:t>molto promettente, </a:t>
            </a:r>
            <a:r>
              <a:rPr sz="3200" spc="-5" dirty="0">
                <a:solidFill>
                  <a:srgbClr val="323299"/>
                </a:solidFill>
                <a:latin typeface="Verdana"/>
                <a:cs typeface="Verdana"/>
              </a:rPr>
              <a:t>basata  sulla </a:t>
            </a:r>
            <a:r>
              <a:rPr sz="3200" dirty="0">
                <a:solidFill>
                  <a:srgbClr val="323299"/>
                </a:solidFill>
                <a:latin typeface="Verdana"/>
                <a:cs typeface="Verdana"/>
              </a:rPr>
              <a:t>possibilità di modificare il programma  </a:t>
            </a:r>
            <a:r>
              <a:rPr sz="3200" spc="-5" dirty="0">
                <a:solidFill>
                  <a:srgbClr val="323299"/>
                </a:solidFill>
                <a:latin typeface="Verdana"/>
                <a:cs typeface="Verdana"/>
              </a:rPr>
              <a:t>genetico delle </a:t>
            </a:r>
            <a:r>
              <a:rPr sz="3200" dirty="0">
                <a:solidFill>
                  <a:srgbClr val="323299"/>
                </a:solidFill>
                <a:latin typeface="Verdana"/>
                <a:cs typeface="Verdana"/>
              </a:rPr>
              <a:t>cellule</a:t>
            </a:r>
            <a:r>
              <a:rPr sz="3200" spc="5" dirty="0">
                <a:solidFill>
                  <a:srgbClr val="323299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323299"/>
                </a:solidFill>
                <a:latin typeface="Verdana"/>
                <a:cs typeface="Verdana"/>
              </a:rPr>
              <a:t>differenziate.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31FB363-E8AB-431B-A978-9A886D8BC235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3900" y="2863850"/>
            <a:ext cx="6705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latin typeface="Arial"/>
                <a:cs typeface="Arial"/>
              </a:rPr>
              <a:t>Trans-differenziamento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B7AA02E-AC3E-46F9-8E4F-2B014AEE3E67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100" y="425450"/>
            <a:ext cx="94488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200" dirty="0"/>
              <a:t>Comprendere </a:t>
            </a:r>
            <a:r>
              <a:rPr sz="3200" spc="-5" dirty="0"/>
              <a:t>le differenze a livello </a:t>
            </a:r>
            <a:r>
              <a:rPr sz="3200" dirty="0" err="1"/>
              <a:t>molecolare</a:t>
            </a:r>
            <a:r>
              <a:rPr sz="3200" spc="55" dirty="0"/>
              <a:t> </a:t>
            </a:r>
            <a:r>
              <a:rPr sz="3200" spc="-5" dirty="0" err="1" smtClean="0"/>
              <a:t>tra</a:t>
            </a:r>
            <a:r>
              <a:rPr lang="it-IT" sz="3200" spc="-5" dirty="0" smtClean="0"/>
              <a:t>: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1308100" y="1949450"/>
            <a:ext cx="6907530" cy="3868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Cellula staminale totipotente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embrionale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Cellula staminale </a:t>
            </a:r>
            <a:r>
              <a:rPr sz="2800" dirty="0">
                <a:latin typeface="Arial"/>
                <a:cs typeface="Arial"/>
              </a:rPr>
              <a:t>pluripotente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embrionale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Cellula staminale multipotente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adulta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Cellula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differenziata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Cellula </a:t>
            </a:r>
            <a:r>
              <a:rPr sz="2800" dirty="0">
                <a:latin typeface="Arial"/>
                <a:cs typeface="Arial"/>
              </a:rPr>
              <a:t>terminalmente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differenziata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95827A7-7E22-4CD0-A452-A33AF5423777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0100" y="0"/>
            <a:ext cx="7467600" cy="7018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C3F2EDC-CB96-41F4-B855-B8EF3E0C7099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7700" y="2254250"/>
            <a:ext cx="6659245" cy="2577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3660" algn="ctr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Il differenziamento cellulare </a:t>
            </a:r>
            <a:r>
              <a:rPr sz="4000" spc="-10" dirty="0"/>
              <a:t>dipende  generalmente</a:t>
            </a:r>
            <a:r>
              <a:rPr sz="4000" spc="-15" dirty="0"/>
              <a:t> </a:t>
            </a:r>
            <a:r>
              <a:rPr sz="4000" spc="-10" dirty="0"/>
              <a:t>da</a:t>
            </a:r>
            <a:endParaRPr sz="4000" dirty="0"/>
          </a:p>
          <a:p>
            <a:pPr marL="12700" algn="ctr">
              <a:lnSpc>
                <a:spcPct val="100000"/>
              </a:lnSpc>
              <a:spcBef>
                <a:spcPts val="760"/>
              </a:spcBef>
            </a:pPr>
            <a:r>
              <a:rPr sz="4000" spc="-5" dirty="0"/>
              <a:t>cambiamenti nell’espressione</a:t>
            </a:r>
            <a:r>
              <a:rPr sz="4000" spc="-70" dirty="0"/>
              <a:t> </a:t>
            </a:r>
            <a:r>
              <a:rPr sz="4000" spc="-5" dirty="0"/>
              <a:t>genica</a:t>
            </a:r>
            <a:endParaRPr sz="4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1E25C71-34FA-4549-BF6B-A059B3E04FCA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3300" y="4311650"/>
            <a:ext cx="8532876" cy="205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1900" y="425450"/>
            <a:ext cx="802449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1113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This selective </a:t>
            </a:r>
            <a:r>
              <a:rPr sz="2400" dirty="0"/>
              <a:t>gene </a:t>
            </a:r>
            <a:r>
              <a:rPr sz="2400" spc="-5" dirty="0"/>
              <a:t>expression controls the four essential processes </a:t>
            </a:r>
            <a:r>
              <a:rPr sz="2400" dirty="0"/>
              <a:t>by  which </a:t>
            </a:r>
            <a:r>
              <a:rPr sz="2400" spc="-5" dirty="0"/>
              <a:t>the embryo is</a:t>
            </a:r>
            <a:r>
              <a:rPr sz="2400" spc="-25" dirty="0"/>
              <a:t> </a:t>
            </a:r>
            <a:r>
              <a:rPr sz="2400" spc="-5" dirty="0"/>
              <a:t>constructed: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1155700" y="1568450"/>
            <a:ext cx="8001000" cy="2496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83234" algn="l"/>
                <a:tab pos="483870" algn="l"/>
              </a:tabLst>
            </a:pP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cell proliferation</a:t>
            </a:r>
            <a:r>
              <a:rPr sz="1800" spc="-5" dirty="0">
                <a:latin typeface="Arial"/>
                <a:cs typeface="Arial"/>
              </a:rPr>
              <a:t>, producing many cells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one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0000"/>
              </a:buClr>
              <a:buFont typeface="Arial"/>
              <a:buChar char="•"/>
            </a:pPr>
            <a:endParaRPr sz="1850" dirty="0">
              <a:latin typeface="Times New Roman"/>
              <a:cs typeface="Times New Roman"/>
            </a:endParaRPr>
          </a:p>
          <a:p>
            <a:pPr marL="355600" marR="246379" indent="-342900">
              <a:lnSpc>
                <a:spcPct val="100000"/>
              </a:lnSpc>
              <a:buFont typeface="Arial"/>
              <a:buChar char="•"/>
              <a:tabLst>
                <a:tab pos="483234" algn="l"/>
                <a:tab pos="483870" algn="l"/>
              </a:tabLst>
            </a:pP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cell specialization</a:t>
            </a:r>
            <a:r>
              <a:rPr sz="1800" i="1" spc="-5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creating cells </a:t>
            </a:r>
            <a:r>
              <a:rPr sz="1800" spc="-10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different characteristics at different  positions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Arial"/>
              <a:buChar char="•"/>
            </a:pPr>
            <a:endParaRPr sz="1850" dirty="0">
              <a:latin typeface="Times New Roman"/>
              <a:cs typeface="Times New Roman"/>
            </a:endParaRPr>
          </a:p>
          <a:p>
            <a:pPr marL="355600" marR="675005" indent="-342900">
              <a:lnSpc>
                <a:spcPct val="100000"/>
              </a:lnSpc>
              <a:buFont typeface="Arial"/>
              <a:buChar char="•"/>
              <a:tabLst>
                <a:tab pos="483234" algn="l"/>
                <a:tab pos="483870" algn="l"/>
              </a:tabLst>
            </a:pP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cell interactions</a:t>
            </a:r>
            <a:r>
              <a:rPr sz="1800" i="1" spc="-5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coordinating the </a:t>
            </a:r>
            <a:r>
              <a:rPr sz="1800" spc="-10" dirty="0">
                <a:latin typeface="Arial"/>
                <a:cs typeface="Arial"/>
              </a:rPr>
              <a:t>behavior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one </a:t>
            </a:r>
            <a:r>
              <a:rPr sz="1800" spc="-5" dirty="0">
                <a:latin typeface="Arial"/>
                <a:cs typeface="Arial"/>
              </a:rPr>
              <a:t>cell with that of its  </a:t>
            </a:r>
            <a:r>
              <a:rPr sz="1800" spc="-10" dirty="0">
                <a:latin typeface="Arial"/>
                <a:cs typeface="Arial"/>
              </a:rPr>
              <a:t>neighbors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0000"/>
              </a:buClr>
              <a:buFont typeface="Arial"/>
              <a:buChar char="•"/>
            </a:pPr>
            <a:endParaRPr sz="18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483234" algn="l"/>
                <a:tab pos="483870" algn="l"/>
              </a:tabLst>
            </a:pP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cell movement</a:t>
            </a:r>
            <a:r>
              <a:rPr sz="1800" i="1" spc="-5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rearranging the cells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form structured tissues </a:t>
            </a:r>
            <a:r>
              <a:rPr sz="1800" spc="-10" dirty="0">
                <a:latin typeface="Arial"/>
                <a:cs typeface="Arial"/>
              </a:rPr>
              <a:t>and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organs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99B02FF-A15D-4E4B-AADF-ACA1D65C346A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5500" y="501650"/>
            <a:ext cx="3704612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Memoria</a:t>
            </a:r>
            <a:r>
              <a:rPr spc="-55" dirty="0"/>
              <a:t> </a:t>
            </a:r>
            <a:r>
              <a:rPr spc="-5" dirty="0"/>
              <a:t>cellulare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84300" y="1644650"/>
            <a:ext cx="7913370" cy="43611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algn="ctr">
              <a:lnSpc>
                <a:spcPct val="145100"/>
              </a:lnSpc>
              <a:spcBef>
                <a:spcPts val="110"/>
              </a:spcBef>
            </a:pPr>
            <a:r>
              <a:rPr sz="2800" spc="-5" dirty="0">
                <a:latin typeface="Arial"/>
                <a:cs typeface="Arial"/>
              </a:rPr>
              <a:t>Quando una </a:t>
            </a:r>
            <a:r>
              <a:rPr sz="2800" dirty="0">
                <a:latin typeface="Arial"/>
                <a:cs typeface="Arial"/>
              </a:rPr>
              <a:t>cellula </a:t>
            </a:r>
            <a:r>
              <a:rPr sz="2800" spc="-5" dirty="0">
                <a:latin typeface="Arial"/>
                <a:cs typeface="Arial"/>
              </a:rPr>
              <a:t>di un organismo </a:t>
            </a:r>
            <a:r>
              <a:rPr sz="2800" dirty="0">
                <a:latin typeface="Arial"/>
                <a:cs typeface="Arial"/>
              </a:rPr>
              <a:t>multicellulare  </a:t>
            </a:r>
            <a:r>
              <a:rPr sz="2800" spc="-5" dirty="0">
                <a:latin typeface="Arial"/>
                <a:cs typeface="Arial"/>
              </a:rPr>
              <a:t>diventa impegnata a differenziare in un tipo  cellulare </a:t>
            </a:r>
            <a:r>
              <a:rPr sz="2800" dirty="0">
                <a:latin typeface="Arial"/>
                <a:cs typeface="Arial"/>
              </a:rPr>
              <a:t>specifico, </a:t>
            </a:r>
            <a:r>
              <a:rPr sz="2800" spc="-5" dirty="0">
                <a:latin typeface="Arial"/>
                <a:cs typeface="Arial"/>
              </a:rPr>
              <a:t>la </a:t>
            </a:r>
            <a:r>
              <a:rPr sz="2800" dirty="0">
                <a:latin typeface="Arial"/>
                <a:cs typeface="Arial"/>
              </a:rPr>
              <a:t>scelta </a:t>
            </a:r>
            <a:r>
              <a:rPr sz="2800" spc="-5" dirty="0">
                <a:latin typeface="Arial"/>
                <a:cs typeface="Arial"/>
              </a:rPr>
              <a:t>del destino è  </a:t>
            </a:r>
            <a:r>
              <a:rPr sz="2800" dirty="0">
                <a:latin typeface="Arial"/>
                <a:cs typeface="Arial"/>
              </a:rPr>
              <a:t>generalmente </a:t>
            </a:r>
            <a:r>
              <a:rPr sz="2800" spc="-5" dirty="0">
                <a:latin typeface="Arial"/>
                <a:cs typeface="Arial"/>
              </a:rPr>
              <a:t>mantenuta attraverso molte  </a:t>
            </a:r>
            <a:r>
              <a:rPr sz="2800" dirty="0">
                <a:latin typeface="Arial"/>
                <a:cs typeface="Arial"/>
              </a:rPr>
              <a:t>generazioni </a:t>
            </a:r>
            <a:r>
              <a:rPr sz="2800" spc="-5" dirty="0">
                <a:latin typeface="Arial"/>
                <a:cs typeface="Arial"/>
              </a:rPr>
              <a:t>cellulari </a:t>
            </a:r>
            <a:r>
              <a:rPr sz="2800" dirty="0">
                <a:latin typeface="Arial"/>
                <a:cs typeface="Arial"/>
              </a:rPr>
              <a:t>successive, </a:t>
            </a:r>
            <a:r>
              <a:rPr sz="2800" spc="-5" dirty="0">
                <a:latin typeface="Arial"/>
                <a:cs typeface="Arial"/>
              </a:rPr>
              <a:t>il che </a:t>
            </a:r>
            <a:r>
              <a:rPr sz="2800" dirty="0">
                <a:latin typeface="Arial"/>
                <a:cs typeface="Arial"/>
              </a:rPr>
              <a:t>significa  che </a:t>
            </a:r>
            <a:r>
              <a:rPr sz="2800" spc="-5" dirty="0">
                <a:latin typeface="Arial"/>
                <a:cs typeface="Arial"/>
              </a:rPr>
              <a:t>i cambiamenti di </a:t>
            </a:r>
            <a:r>
              <a:rPr sz="2800" dirty="0">
                <a:latin typeface="Arial"/>
                <a:cs typeface="Arial"/>
              </a:rPr>
              <a:t>espressione genica </a:t>
            </a:r>
            <a:r>
              <a:rPr sz="2800" spc="-5" dirty="0">
                <a:latin typeface="Arial"/>
                <a:cs typeface="Arial"/>
              </a:rPr>
              <a:t>coinvolti  nella </a:t>
            </a:r>
            <a:r>
              <a:rPr sz="2800" dirty="0">
                <a:latin typeface="Arial"/>
                <a:cs typeface="Arial"/>
              </a:rPr>
              <a:t>scelta </a:t>
            </a:r>
            <a:r>
              <a:rPr sz="2800" spc="-5" dirty="0">
                <a:latin typeface="Arial"/>
                <a:cs typeface="Arial"/>
              </a:rPr>
              <a:t>devono </a:t>
            </a:r>
            <a:r>
              <a:rPr sz="2800" dirty="0">
                <a:latin typeface="Arial"/>
                <a:cs typeface="Arial"/>
              </a:rPr>
              <a:t>essere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ricordati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59C44D1-7987-47E6-AD2A-85CBFDD0F017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9616" y="1557019"/>
            <a:ext cx="5115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2810" algn="l"/>
                <a:tab pos="2515235" algn="l"/>
                <a:tab pos="4411345" algn="l"/>
                <a:tab pos="4865370" algn="l"/>
              </a:tabLst>
            </a:pPr>
            <a:r>
              <a:rPr sz="2400" spc="-10" dirty="0">
                <a:solidFill>
                  <a:srgbClr val="000000"/>
                </a:solidFill>
              </a:rPr>
              <a:t>C</a:t>
            </a:r>
            <a:r>
              <a:rPr sz="2400" spc="-5" dirty="0">
                <a:solidFill>
                  <a:srgbClr val="000000"/>
                </a:solidFill>
              </a:rPr>
              <a:t>o</a:t>
            </a:r>
            <a:r>
              <a:rPr sz="2400" dirty="0">
                <a:solidFill>
                  <a:srgbClr val="000000"/>
                </a:solidFill>
              </a:rPr>
              <a:t>m</a:t>
            </a:r>
            <a:r>
              <a:rPr sz="2400" spc="-5" dirty="0">
                <a:solidFill>
                  <a:srgbClr val="000000"/>
                </a:solidFill>
              </a:rPr>
              <a:t>p</a:t>
            </a:r>
            <a:r>
              <a:rPr sz="2400" dirty="0">
                <a:solidFill>
                  <a:srgbClr val="000000"/>
                </a:solidFill>
              </a:rPr>
              <a:t>r</a:t>
            </a:r>
            <a:r>
              <a:rPr sz="2400" spc="5" dirty="0">
                <a:solidFill>
                  <a:srgbClr val="000000"/>
                </a:solidFill>
              </a:rPr>
              <a:t>e</a:t>
            </a:r>
            <a:r>
              <a:rPr sz="2400" spc="-5" dirty="0">
                <a:solidFill>
                  <a:srgbClr val="000000"/>
                </a:solidFill>
              </a:rPr>
              <a:t>n</a:t>
            </a:r>
            <a:r>
              <a:rPr sz="2400" spc="5" dirty="0">
                <a:solidFill>
                  <a:srgbClr val="000000"/>
                </a:solidFill>
              </a:rPr>
              <a:t>d</a:t>
            </a:r>
            <a:r>
              <a:rPr sz="2400" spc="-5" dirty="0">
                <a:solidFill>
                  <a:srgbClr val="000000"/>
                </a:solidFill>
              </a:rPr>
              <a:t>e</a:t>
            </a:r>
            <a:r>
              <a:rPr sz="2400" dirty="0">
                <a:solidFill>
                  <a:srgbClr val="000000"/>
                </a:solidFill>
              </a:rPr>
              <a:t>re	i	m</a:t>
            </a:r>
            <a:r>
              <a:rPr sz="2400" spc="-5" dirty="0">
                <a:solidFill>
                  <a:srgbClr val="000000"/>
                </a:solidFill>
              </a:rPr>
              <a:t>ecca</a:t>
            </a:r>
            <a:r>
              <a:rPr sz="2400" spc="5" dirty="0">
                <a:solidFill>
                  <a:srgbClr val="000000"/>
                </a:solidFill>
              </a:rPr>
              <a:t>n</a:t>
            </a:r>
            <a:r>
              <a:rPr sz="2400" spc="-10" dirty="0">
                <a:solidFill>
                  <a:srgbClr val="000000"/>
                </a:solidFill>
              </a:rPr>
              <a:t>i</a:t>
            </a:r>
            <a:r>
              <a:rPr sz="2400" spc="-5" dirty="0">
                <a:solidFill>
                  <a:srgbClr val="000000"/>
                </a:solidFill>
              </a:rPr>
              <a:t>s</a:t>
            </a:r>
            <a:r>
              <a:rPr sz="2400" dirty="0">
                <a:solidFill>
                  <a:srgbClr val="000000"/>
                </a:solidFill>
              </a:rPr>
              <a:t>mi	e	</a:t>
            </a:r>
            <a:r>
              <a:rPr sz="2400" spc="-10" dirty="0">
                <a:solidFill>
                  <a:srgbClr val="000000"/>
                </a:solidFill>
              </a:rPr>
              <a:t>l</a:t>
            </a:r>
            <a:r>
              <a:rPr sz="2400" dirty="0">
                <a:solidFill>
                  <a:srgbClr val="000000"/>
                </a:solidFill>
              </a:rPr>
              <a:t>e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7293834" y="1557019"/>
            <a:ext cx="1248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ol</a:t>
            </a:r>
            <a:r>
              <a:rPr sz="2400" spc="-5" dirty="0">
                <a:latin typeface="Arial"/>
                <a:cs typeface="Arial"/>
              </a:rPr>
              <a:t>ec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9616" y="1995931"/>
            <a:ext cx="66236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9855" algn="l"/>
                <a:tab pos="1948180" algn="l"/>
                <a:tab pos="3248025" algn="l"/>
                <a:tab pos="3646804" algn="l"/>
                <a:tab pos="6440805" algn="l"/>
              </a:tabLst>
            </a:pPr>
            <a:r>
              <a:rPr sz="2400" spc="-5" dirty="0">
                <a:latin typeface="Arial"/>
                <a:cs typeface="Arial"/>
              </a:rPr>
              <a:t>co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nv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te	</a:t>
            </a:r>
            <a:r>
              <a:rPr sz="2400" spc="-5" dirty="0">
                <a:latin typeface="Arial"/>
                <a:cs typeface="Arial"/>
              </a:rPr>
              <a:t>ne</a:t>
            </a:r>
            <a:r>
              <a:rPr sz="2400" dirty="0">
                <a:latin typeface="Arial"/>
                <a:cs typeface="Arial"/>
              </a:rPr>
              <a:t>i	</a:t>
            </a:r>
            <a:r>
              <a:rPr sz="2400" b="1" spc="-5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spc="10" dirty="0">
                <a:latin typeface="Arial"/>
                <a:cs typeface="Arial"/>
              </a:rPr>
              <a:t>c</a:t>
            </a:r>
            <a:r>
              <a:rPr sz="2400" b="1" spc="-5" dirty="0">
                <a:latin typeface="Arial"/>
                <a:cs typeface="Arial"/>
              </a:rPr>
              <a:t>ess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	</a:t>
            </a:r>
            <a:r>
              <a:rPr sz="2400" i="1" spc="-5" dirty="0">
                <a:solidFill>
                  <a:srgbClr val="FF0000"/>
                </a:solidFill>
                <a:latin typeface="Arial"/>
                <a:cs typeface="Arial"/>
              </a:rPr>
              <a:t>dep</a:t>
            </a:r>
            <a:r>
              <a:rPr sz="2400" i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i="1" spc="5" dirty="0">
                <a:solidFill>
                  <a:srgbClr val="FF0000"/>
                </a:solidFill>
                <a:latin typeface="Arial"/>
                <a:cs typeface="Arial"/>
              </a:rPr>
              <a:t>og</a:t>
            </a:r>
            <a:r>
              <a:rPr sz="2400" i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i="1" spc="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i="1" spc="-10" dirty="0">
                <a:solidFill>
                  <a:srgbClr val="FF0000"/>
                </a:solidFill>
                <a:latin typeface="Arial"/>
                <a:cs typeface="Arial"/>
              </a:rPr>
              <a:t>mm</a:t>
            </a:r>
            <a:r>
              <a:rPr sz="2400" i="1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i="1" spc="10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2400" i="1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i="1" spc="5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sz="2400" i="1" dirty="0">
                <a:solidFill>
                  <a:srgbClr val="FF0000"/>
                </a:solidFill>
                <a:latin typeface="Arial"/>
                <a:cs typeface="Arial"/>
              </a:rPr>
              <a:t>e	</a:t>
            </a:r>
            <a:r>
              <a:rPr sz="2400" dirty="0">
                <a:latin typeface="Arial"/>
                <a:cs typeface="Arial"/>
              </a:rPr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19609" y="2360166"/>
            <a:ext cx="2484755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i="1" spc="-5" dirty="0">
                <a:solidFill>
                  <a:srgbClr val="FF0000"/>
                </a:solidFill>
                <a:latin typeface="Arial"/>
                <a:cs typeface="Arial"/>
              </a:rPr>
              <a:t>riprogrammazione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1610995" algn="l"/>
              </a:tabLst>
            </a:pPr>
            <a:r>
              <a:rPr sz="2400" spc="-5" dirty="0">
                <a:latin typeface="Arial"/>
                <a:cs typeface="Arial"/>
              </a:rPr>
              <a:t>somatica	dopo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3131" y="2360166"/>
            <a:ext cx="3969385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6360">
              <a:lnSpc>
                <a:spcPct val="120000"/>
              </a:lnSpc>
              <a:spcBef>
                <a:spcPts val="100"/>
              </a:spcBef>
              <a:tabLst>
                <a:tab pos="524510" algn="l"/>
                <a:tab pos="784860" algn="l"/>
                <a:tab pos="1393190" algn="l"/>
                <a:tab pos="2167255" algn="l"/>
                <a:tab pos="3091180" algn="l"/>
                <a:tab pos="3548379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		</a:t>
            </a:r>
            <a:r>
              <a:rPr sz="2400" spc="-5" dirty="0">
                <a:latin typeface="Arial"/>
                <a:cs typeface="Arial"/>
              </a:rPr>
              <a:t>ge</a:t>
            </a:r>
            <a:r>
              <a:rPr sz="2400" spc="5" dirty="0">
                <a:latin typeface="Arial"/>
                <a:cs typeface="Arial"/>
              </a:rPr>
              <a:t>no</a:t>
            </a:r>
            <a:r>
              <a:rPr sz="2400" dirty="0">
                <a:latin typeface="Arial"/>
                <a:cs typeface="Arial"/>
              </a:rPr>
              <a:t>ma	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	</a:t>
            </a:r>
            <a:r>
              <a:rPr sz="2400" spc="-5" dirty="0">
                <a:latin typeface="Arial"/>
                <a:cs typeface="Arial"/>
              </a:rPr>
              <a:t>ce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lu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 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	</a:t>
            </a:r>
            <a:r>
              <a:rPr sz="2400" spc="-5" dirty="0">
                <a:latin typeface="Arial"/>
                <a:cs typeface="Arial"/>
              </a:rPr>
              <a:t>su</a:t>
            </a:r>
            <a:r>
              <a:rPr sz="2400" dirty="0">
                <a:latin typeface="Arial"/>
                <a:cs typeface="Arial"/>
              </a:rPr>
              <a:t>o	</a:t>
            </a:r>
            <a:r>
              <a:rPr sz="2400" spc="-1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as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to	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19609" y="3309618"/>
            <a:ext cx="6091555" cy="196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citoplasma della </a:t>
            </a:r>
            <a:r>
              <a:rPr sz="2400" dirty="0">
                <a:latin typeface="Arial"/>
                <a:cs typeface="Arial"/>
              </a:rPr>
              <a:t>cellula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uovo.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50" dirty="0">
              <a:latin typeface="Times New Roman"/>
              <a:cs typeface="Times New Roman"/>
            </a:endParaRPr>
          </a:p>
          <a:p>
            <a:pPr marL="1442085" marR="5080" indent="-634365">
              <a:lnSpc>
                <a:spcPct val="100000"/>
              </a:lnSpc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Modificare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il programma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genetico 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delle cellule</a:t>
            </a:r>
            <a:r>
              <a:rPr sz="2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differenziate.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A09EDB9-2261-413B-9A9A-277993F797A6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39</a:t>
            </a:fld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1100" y="348996"/>
            <a:ext cx="5703702" cy="68582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F83090B-8D7D-412F-AC66-DC7F638C799E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3899" y="983385"/>
            <a:ext cx="7208520" cy="4478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635" marR="168910" indent="32384" algn="ctr">
              <a:lnSpc>
                <a:spcPct val="110100"/>
              </a:lnSpc>
              <a:spcBef>
                <a:spcPts val="95"/>
              </a:spcBef>
            </a:pPr>
            <a:r>
              <a:rPr sz="2800" spc="-5" dirty="0">
                <a:solidFill>
                  <a:srgbClr val="323299"/>
                </a:solidFill>
                <a:latin typeface="Verdana"/>
                <a:cs typeface="Verdana"/>
              </a:rPr>
              <a:t>È chiaro che disporre di </a:t>
            </a:r>
            <a:r>
              <a:rPr sz="2800" spc="-10" dirty="0">
                <a:solidFill>
                  <a:srgbClr val="323299"/>
                </a:solidFill>
                <a:latin typeface="Verdana"/>
                <a:cs typeface="Verdana"/>
              </a:rPr>
              <a:t>un </a:t>
            </a:r>
            <a:r>
              <a:rPr sz="2800" spc="-5" dirty="0">
                <a:solidFill>
                  <a:srgbClr val="323299"/>
                </a:solidFill>
                <a:latin typeface="Verdana"/>
                <a:cs typeface="Verdana"/>
              </a:rPr>
              <a:t>reagente  biologico quale le </a:t>
            </a:r>
            <a:r>
              <a:rPr sz="2800" spc="-10" dirty="0">
                <a:solidFill>
                  <a:srgbClr val="323299"/>
                </a:solidFill>
                <a:latin typeface="Verdana"/>
                <a:cs typeface="Verdana"/>
              </a:rPr>
              <a:t>cellule </a:t>
            </a:r>
            <a:r>
              <a:rPr sz="2800" spc="-5" dirty="0">
                <a:solidFill>
                  <a:srgbClr val="323299"/>
                </a:solidFill>
                <a:latin typeface="Verdana"/>
                <a:cs typeface="Verdana"/>
              </a:rPr>
              <a:t>staminali, da  differenziare nei diversi tipi cellulari,  apre nuovi scenari</a:t>
            </a:r>
            <a:r>
              <a:rPr sz="2800" spc="25" dirty="0">
                <a:solidFill>
                  <a:srgbClr val="323299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323299"/>
                </a:solidFill>
                <a:latin typeface="Verdana"/>
                <a:cs typeface="Verdana"/>
              </a:rPr>
              <a:t>terapeutici: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250">
              <a:latin typeface="Times New Roman"/>
              <a:cs typeface="Times New Roman"/>
            </a:endParaRPr>
          </a:p>
          <a:p>
            <a:pPr marL="12700" marR="5080" indent="-13970" algn="ctr">
              <a:lnSpc>
                <a:spcPct val="114300"/>
              </a:lnSpc>
            </a:pPr>
            <a:r>
              <a:rPr sz="2800" spc="-5" dirty="0">
                <a:solidFill>
                  <a:srgbClr val="323299"/>
                </a:solidFill>
                <a:latin typeface="Verdana"/>
                <a:cs typeface="Verdana"/>
              </a:rPr>
              <a:t>patologie ora poco trattabili, potrebbero  essere affrontate </a:t>
            </a:r>
            <a:r>
              <a:rPr sz="2800" dirty="0">
                <a:solidFill>
                  <a:srgbClr val="323299"/>
                </a:solidFill>
                <a:latin typeface="Verdana"/>
                <a:cs typeface="Verdana"/>
              </a:rPr>
              <a:t>con maggior successo  </a:t>
            </a:r>
            <a:r>
              <a:rPr sz="2800" spc="-5" dirty="0">
                <a:solidFill>
                  <a:srgbClr val="323299"/>
                </a:solidFill>
                <a:latin typeface="Verdana"/>
                <a:cs typeface="Verdana"/>
              </a:rPr>
              <a:t>grazie </a:t>
            </a:r>
            <a:r>
              <a:rPr sz="2800" dirty="0">
                <a:solidFill>
                  <a:srgbClr val="323299"/>
                </a:solidFill>
                <a:latin typeface="Verdana"/>
                <a:cs typeface="Verdana"/>
              </a:rPr>
              <a:t>alla </a:t>
            </a:r>
            <a:r>
              <a:rPr sz="2800" spc="-5" dirty="0">
                <a:solidFill>
                  <a:srgbClr val="323299"/>
                </a:solidFill>
                <a:latin typeface="Verdana"/>
                <a:cs typeface="Verdana"/>
              </a:rPr>
              <a:t>sostituzione </a:t>
            </a:r>
            <a:r>
              <a:rPr sz="2800" dirty="0">
                <a:solidFill>
                  <a:srgbClr val="323299"/>
                </a:solidFill>
                <a:latin typeface="Verdana"/>
                <a:cs typeface="Verdana"/>
              </a:rPr>
              <a:t>dei </a:t>
            </a:r>
            <a:r>
              <a:rPr sz="2800" spc="-5" dirty="0">
                <a:solidFill>
                  <a:srgbClr val="323299"/>
                </a:solidFill>
                <a:latin typeface="Verdana"/>
                <a:cs typeface="Verdana"/>
              </a:rPr>
              <a:t>tessuti  danneggiati.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2A46AE2-9727-47E7-AB01-DF9AE4B77787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40</a:t>
            </a:fld>
            <a:endParaRPr lang="it-IT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420" y="1080007"/>
            <a:ext cx="7483475" cy="52247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080" indent="-342900">
              <a:lnSpc>
                <a:spcPts val="3020"/>
              </a:lnSpc>
              <a:spcBef>
                <a:spcPts val="480"/>
              </a:spcBef>
              <a:buChar char="•"/>
              <a:tabLst>
                <a:tab pos="354965" algn="l"/>
                <a:tab pos="356235" algn="l"/>
              </a:tabLst>
            </a:pP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ricostruzione del midollo spinale </a:t>
            </a:r>
            <a:r>
              <a:rPr sz="2800" dirty="0">
                <a:solidFill>
                  <a:srgbClr val="323299"/>
                </a:solidFill>
                <a:latin typeface="Arial"/>
                <a:cs typeface="Arial"/>
              </a:rPr>
              <a:t>danneggiato 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da traumi</a:t>
            </a:r>
            <a:r>
              <a:rPr sz="2800" spc="20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23299"/>
                </a:solidFill>
                <a:latin typeface="Arial"/>
                <a:cs typeface="Arial"/>
              </a:rPr>
              <a:t>fisici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5"/>
              </a:spcBef>
              <a:buChar char="•"/>
              <a:tabLst>
                <a:tab pos="354965" algn="l"/>
                <a:tab pos="356235" algn="l"/>
              </a:tabLst>
            </a:pP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del tessuto </a:t>
            </a:r>
            <a:r>
              <a:rPr sz="2800" dirty="0">
                <a:solidFill>
                  <a:srgbClr val="323299"/>
                </a:solidFill>
                <a:latin typeface="Arial"/>
                <a:cs typeface="Arial"/>
              </a:rPr>
              <a:t>cardiaco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dopo</a:t>
            </a:r>
            <a:r>
              <a:rPr sz="2800" spc="20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infarto,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45"/>
              </a:spcBef>
              <a:buChar char="•"/>
              <a:tabLst>
                <a:tab pos="354965" algn="l"/>
                <a:tab pos="356235" algn="l"/>
              </a:tabLst>
            </a:pP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malattie infiammatorie di natura</a:t>
            </a:r>
            <a:r>
              <a:rPr sz="2800" spc="45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sistemica</a:t>
            </a:r>
            <a:endParaRPr sz="2800">
              <a:latin typeface="Arial"/>
              <a:cs typeface="Arial"/>
            </a:endParaRPr>
          </a:p>
          <a:p>
            <a:pPr marL="355600" marR="433070" indent="-342900" algn="just">
              <a:lnSpc>
                <a:spcPct val="90500"/>
              </a:lnSpc>
              <a:spcBef>
                <a:spcPts val="660"/>
              </a:spcBef>
              <a:buChar char="•"/>
              <a:tabLst>
                <a:tab pos="356235" algn="l"/>
              </a:tabLst>
            </a:pP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a quelle muscolo-scheletriche </a:t>
            </a:r>
            <a:r>
              <a:rPr sz="2000" spc="-5" dirty="0">
                <a:solidFill>
                  <a:srgbClr val="323299"/>
                </a:solidFill>
                <a:latin typeface="Arial"/>
                <a:cs typeface="Arial"/>
              </a:rPr>
              <a:t>(displasia ossea,  malattie progressive </a:t>
            </a:r>
            <a:r>
              <a:rPr sz="2000" dirty="0">
                <a:solidFill>
                  <a:srgbClr val="323299"/>
                </a:solidFill>
                <a:latin typeface="Arial"/>
                <a:cs typeface="Arial"/>
              </a:rPr>
              <a:t>delle </a:t>
            </a:r>
            <a:r>
              <a:rPr sz="2000" spc="-5" dirty="0">
                <a:solidFill>
                  <a:srgbClr val="323299"/>
                </a:solidFill>
                <a:latin typeface="Arial"/>
                <a:cs typeface="Arial"/>
              </a:rPr>
              <a:t>giunture, osteogenesi imperfetta,  miopatie</a:t>
            </a:r>
            <a:r>
              <a:rPr sz="2000" spc="-10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23299"/>
                </a:solidFill>
                <a:latin typeface="Arial"/>
                <a:cs typeface="Arial"/>
              </a:rPr>
              <a:t>primitive)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har char="•"/>
              <a:tabLst>
                <a:tab pos="354965" algn="l"/>
                <a:tab pos="356235" algn="l"/>
              </a:tabLst>
            </a:pP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malattie </a:t>
            </a:r>
            <a:r>
              <a:rPr sz="2800" dirty="0">
                <a:solidFill>
                  <a:srgbClr val="323299"/>
                </a:solidFill>
                <a:latin typeface="Arial"/>
                <a:cs typeface="Arial"/>
              </a:rPr>
              <a:t>degenerative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della</a:t>
            </a:r>
            <a:r>
              <a:rPr sz="2800" spc="15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retina,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6235" algn="l"/>
              </a:tabLst>
            </a:pP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della</a:t>
            </a:r>
            <a:r>
              <a:rPr sz="2800" dirty="0">
                <a:solidFill>
                  <a:srgbClr val="323299"/>
                </a:solidFill>
                <a:latin typeface="Arial"/>
                <a:cs typeface="Arial"/>
              </a:rPr>
              <a:t> cornea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6235" algn="l"/>
              </a:tabLst>
            </a:pPr>
            <a:r>
              <a:rPr sz="2800" dirty="0">
                <a:solidFill>
                  <a:srgbClr val="323299"/>
                </a:solidFill>
                <a:latin typeface="Arial"/>
                <a:cs typeface="Arial"/>
              </a:rPr>
              <a:t>dell'apparato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uditivo,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3245"/>
              </a:lnSpc>
              <a:spcBef>
                <a:spcPts val="350"/>
              </a:spcBef>
              <a:buChar char="•"/>
              <a:tabLst>
                <a:tab pos="354965" algn="l"/>
                <a:tab pos="356235" algn="l"/>
              </a:tabLst>
            </a:pP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malattie </a:t>
            </a:r>
            <a:r>
              <a:rPr sz="2800" dirty="0">
                <a:solidFill>
                  <a:srgbClr val="323299"/>
                </a:solidFill>
                <a:latin typeface="Arial"/>
                <a:cs typeface="Arial"/>
              </a:rPr>
              <a:t>degenerative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del sistema</a:t>
            </a:r>
            <a:r>
              <a:rPr sz="2800" spc="15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23299"/>
                </a:solidFill>
                <a:latin typeface="Arial"/>
                <a:cs typeface="Arial"/>
              </a:rPr>
              <a:t>nervoso</a:t>
            </a:r>
            <a:endParaRPr sz="2800">
              <a:latin typeface="Arial"/>
              <a:cs typeface="Arial"/>
            </a:endParaRPr>
          </a:p>
          <a:p>
            <a:pPr marL="355600" marR="133350">
              <a:lnSpc>
                <a:spcPts val="2160"/>
              </a:lnSpc>
              <a:spcBef>
                <a:spcPts val="155"/>
              </a:spcBef>
            </a:pPr>
            <a:r>
              <a:rPr sz="2000" spc="-5" dirty="0">
                <a:solidFill>
                  <a:srgbClr val="323299"/>
                </a:solidFill>
                <a:latin typeface="Arial"/>
                <a:cs typeface="Arial"/>
              </a:rPr>
              <a:t>(Alzheimer, Parkinson, malattia </a:t>
            </a:r>
            <a:r>
              <a:rPr sz="2000" dirty="0">
                <a:solidFill>
                  <a:srgbClr val="323299"/>
                </a:solidFill>
                <a:latin typeface="Arial"/>
                <a:cs typeface="Arial"/>
              </a:rPr>
              <a:t>di </a:t>
            </a:r>
            <a:r>
              <a:rPr sz="2000" spc="-5" dirty="0">
                <a:solidFill>
                  <a:srgbClr val="323299"/>
                </a:solidFill>
                <a:latin typeface="Arial"/>
                <a:cs typeface="Arial"/>
              </a:rPr>
              <a:t>Huntington, sclerosi laterale  amiotrofica)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0BF9ACB-2322-4D65-BA77-D059717F92BB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41</a:t>
            </a:fld>
            <a:endParaRPr lang="it-IT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700" y="425450"/>
            <a:ext cx="7454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Applicazioni terapeutiche delle cellule</a:t>
            </a:r>
            <a:r>
              <a:rPr sz="2800" spc="80" dirty="0"/>
              <a:t> </a:t>
            </a:r>
            <a:r>
              <a:rPr sz="2800" dirty="0"/>
              <a:t>staminali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2900" y="1263650"/>
            <a:ext cx="7101840" cy="459041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09245" marR="822325" indent="-309245">
              <a:lnSpc>
                <a:spcPts val="3020"/>
              </a:lnSpc>
              <a:spcBef>
                <a:spcPts val="480"/>
              </a:spcBef>
              <a:buChar char="·"/>
              <a:tabLst>
                <a:tab pos="309245" algn="l"/>
                <a:tab pos="309880" algn="l"/>
              </a:tabLst>
            </a:pP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Trapianto autologo di cellule staminali  </a:t>
            </a:r>
            <a:r>
              <a:rPr sz="2800" dirty="0">
                <a:solidFill>
                  <a:srgbClr val="323299"/>
                </a:solidFill>
                <a:latin typeface="Arial"/>
                <a:cs typeface="Arial"/>
              </a:rPr>
              <a:t>emopoietiche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23299"/>
              </a:buClr>
              <a:buFont typeface="Arial"/>
              <a:buChar char="·"/>
            </a:pPr>
            <a:endParaRPr sz="3450" dirty="0">
              <a:latin typeface="Times New Roman"/>
              <a:cs typeface="Times New Roman"/>
            </a:endParaRPr>
          </a:p>
          <a:p>
            <a:pPr marL="309245" indent="-309245">
              <a:lnSpc>
                <a:spcPct val="100000"/>
              </a:lnSpc>
              <a:buChar char="·"/>
              <a:tabLst>
                <a:tab pos="309245" algn="l"/>
                <a:tab pos="309880" algn="l"/>
              </a:tabLst>
            </a:pP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Trapianto </a:t>
            </a:r>
            <a:r>
              <a:rPr sz="2800" dirty="0">
                <a:solidFill>
                  <a:srgbClr val="323299"/>
                </a:solidFill>
                <a:latin typeface="Arial"/>
                <a:cs typeface="Arial"/>
              </a:rPr>
              <a:t>allogenico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di cellule</a:t>
            </a:r>
            <a:r>
              <a:rPr sz="2800" spc="20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staminali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23299"/>
              </a:buClr>
              <a:buFont typeface="Arial"/>
              <a:buChar char="·"/>
            </a:pPr>
            <a:endParaRPr sz="3800" dirty="0">
              <a:latin typeface="Times New Roman"/>
              <a:cs typeface="Times New Roman"/>
            </a:endParaRPr>
          </a:p>
          <a:p>
            <a:pPr marL="309245" marR="584835" indent="-309245">
              <a:lnSpc>
                <a:spcPts val="3020"/>
              </a:lnSpc>
              <a:buChar char="·"/>
              <a:tabLst>
                <a:tab pos="309245" algn="l"/>
                <a:tab pos="309880" algn="l"/>
              </a:tabLst>
            </a:pP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Trapianto </a:t>
            </a:r>
            <a:r>
              <a:rPr sz="2800" dirty="0">
                <a:solidFill>
                  <a:srgbClr val="323299"/>
                </a:solidFill>
                <a:latin typeface="Arial"/>
                <a:cs typeface="Arial"/>
              </a:rPr>
              <a:t>allogenico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di cellule staminali  </a:t>
            </a:r>
            <a:r>
              <a:rPr sz="2800" dirty="0">
                <a:solidFill>
                  <a:srgbClr val="323299"/>
                </a:solidFill>
                <a:latin typeface="Arial"/>
                <a:cs typeface="Arial"/>
              </a:rPr>
              <a:t>emopoietiche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del cordone</a:t>
            </a:r>
            <a:r>
              <a:rPr sz="2800" spc="-10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23299"/>
                </a:solidFill>
                <a:latin typeface="Arial"/>
                <a:cs typeface="Arial"/>
              </a:rPr>
              <a:t>ombelicale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23299"/>
              </a:buClr>
              <a:buFont typeface="Arial"/>
              <a:buChar char="·"/>
            </a:pPr>
            <a:endParaRPr sz="3750" dirty="0">
              <a:latin typeface="Times New Roman"/>
              <a:cs typeface="Times New Roman"/>
            </a:endParaRPr>
          </a:p>
          <a:p>
            <a:pPr marL="309245" marR="5080" indent="-309245">
              <a:lnSpc>
                <a:spcPct val="90700"/>
              </a:lnSpc>
              <a:buChar char="·"/>
              <a:tabLst>
                <a:tab pos="309245" algn="l"/>
                <a:tab pos="309880" algn="l"/>
              </a:tabLst>
            </a:pP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Trapianto di cellule staminali cutanee: </a:t>
            </a:r>
            <a:r>
              <a:rPr sz="2000" spc="-5" dirty="0">
                <a:solidFill>
                  <a:srgbClr val="323299"/>
                </a:solidFill>
                <a:latin typeface="Arial"/>
                <a:cs typeface="Arial"/>
              </a:rPr>
              <a:t>cellule  staminali coltivate in vitro utilizzabili </a:t>
            </a:r>
            <a:r>
              <a:rPr sz="2000" dirty="0">
                <a:solidFill>
                  <a:srgbClr val="323299"/>
                </a:solidFill>
                <a:latin typeface="Arial"/>
                <a:cs typeface="Arial"/>
              </a:rPr>
              <a:t>solo per </a:t>
            </a:r>
            <a:r>
              <a:rPr sz="2000" spc="-5" dirty="0">
                <a:solidFill>
                  <a:srgbClr val="323299"/>
                </a:solidFill>
                <a:latin typeface="Arial"/>
                <a:cs typeface="Arial"/>
              </a:rPr>
              <a:t>pazienti con  </a:t>
            </a:r>
            <a:r>
              <a:rPr sz="2000" dirty="0">
                <a:solidFill>
                  <a:srgbClr val="323299"/>
                </a:solidFill>
                <a:latin typeface="Arial"/>
                <a:cs typeface="Arial"/>
              </a:rPr>
              <a:t>patologie cutanee </a:t>
            </a:r>
            <a:r>
              <a:rPr sz="2000" spc="-5" dirty="0">
                <a:solidFill>
                  <a:srgbClr val="323299"/>
                </a:solidFill>
                <a:latin typeface="Arial"/>
                <a:cs typeface="Arial"/>
              </a:rPr>
              <a:t>gravi </a:t>
            </a:r>
            <a:r>
              <a:rPr sz="2000" dirty="0">
                <a:solidFill>
                  <a:srgbClr val="323299"/>
                </a:solidFill>
                <a:latin typeface="Arial"/>
                <a:cs typeface="Arial"/>
              </a:rPr>
              <a:t>ed</a:t>
            </a:r>
            <a:r>
              <a:rPr sz="2000" spc="-60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23299"/>
                </a:solidFill>
                <a:latin typeface="Arial"/>
                <a:cs typeface="Arial"/>
              </a:rPr>
              <a:t>ustioni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EC88C6A-EFCB-4D3B-A6B7-C6102268BA75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42</a:t>
            </a:fld>
            <a:endParaRPr lang="it-IT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6500" y="425450"/>
            <a:ext cx="27108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Terapia</a:t>
            </a:r>
            <a:r>
              <a:rPr sz="3200" spc="-80" dirty="0"/>
              <a:t> </a:t>
            </a:r>
            <a:r>
              <a:rPr sz="3200" spc="-5" dirty="0"/>
              <a:t>genica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27100" y="1263650"/>
            <a:ext cx="8655685" cy="33338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90170" algn="ctr">
              <a:lnSpc>
                <a:spcPct val="130200"/>
              </a:lnSpc>
              <a:spcBef>
                <a:spcPts val="105"/>
              </a:spcBef>
            </a:pPr>
            <a:r>
              <a:rPr sz="2800" dirty="0">
                <a:solidFill>
                  <a:srgbClr val="323299"/>
                </a:solidFill>
                <a:latin typeface="Arial"/>
                <a:cs typeface="Arial"/>
              </a:rPr>
              <a:t>con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le tecniche </a:t>
            </a:r>
            <a:r>
              <a:rPr sz="2800" dirty="0">
                <a:solidFill>
                  <a:srgbClr val="323299"/>
                </a:solidFill>
                <a:latin typeface="Arial"/>
                <a:cs typeface="Arial"/>
              </a:rPr>
              <a:t>d'Ingegneria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genetica </a:t>
            </a:r>
            <a:r>
              <a:rPr sz="2800" dirty="0">
                <a:solidFill>
                  <a:srgbClr val="323299"/>
                </a:solidFill>
                <a:latin typeface="Arial"/>
                <a:cs typeface="Arial"/>
              </a:rPr>
              <a:t>si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può  </a:t>
            </a:r>
            <a:r>
              <a:rPr sz="2800" dirty="0">
                <a:solidFill>
                  <a:srgbClr val="323299"/>
                </a:solidFill>
                <a:latin typeface="Arial"/>
                <a:cs typeface="Arial"/>
              </a:rPr>
              <a:t>correggere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l'effetto prodotto da geni </a:t>
            </a:r>
            <a:r>
              <a:rPr sz="2800" dirty="0">
                <a:solidFill>
                  <a:srgbClr val="323299"/>
                </a:solidFill>
                <a:latin typeface="Arial"/>
                <a:cs typeface="Arial"/>
              </a:rPr>
              <a:t>difettosi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infatti le  cellule staminali tollerano meglio di </a:t>
            </a:r>
            <a:r>
              <a:rPr sz="2800" dirty="0">
                <a:solidFill>
                  <a:srgbClr val="323299"/>
                </a:solidFill>
                <a:latin typeface="Arial"/>
                <a:cs typeface="Arial"/>
              </a:rPr>
              <a:t>altre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cellule  </a:t>
            </a:r>
            <a:r>
              <a:rPr sz="2800" dirty="0">
                <a:solidFill>
                  <a:srgbClr val="323299"/>
                </a:solidFill>
                <a:latin typeface="Arial"/>
                <a:cs typeface="Arial"/>
              </a:rPr>
              <a:t>l'inserimento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di geni</a:t>
            </a:r>
            <a:r>
              <a:rPr sz="2800" spc="5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dall'esterno.</a:t>
            </a:r>
            <a:endParaRPr sz="28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689"/>
              </a:spcBef>
            </a:pP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Questa tecnica </a:t>
            </a:r>
            <a:r>
              <a:rPr sz="2800" spc="-5" dirty="0" err="1">
                <a:solidFill>
                  <a:srgbClr val="323299"/>
                </a:solidFill>
                <a:latin typeface="Arial"/>
                <a:cs typeface="Arial"/>
              </a:rPr>
              <a:t>potrebbe</a:t>
            </a:r>
            <a:r>
              <a:rPr sz="2800" spc="25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800" spc="-5" dirty="0" err="1" smtClean="0">
                <a:solidFill>
                  <a:srgbClr val="323299"/>
                </a:solidFill>
                <a:latin typeface="Arial"/>
                <a:cs typeface="Arial"/>
              </a:rPr>
              <a:t>permettere</a:t>
            </a:r>
            <a:r>
              <a:rPr lang="it-IT" sz="2800" spc="-5" dirty="0" smtClean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800" spc="-5" dirty="0" smtClean="0">
                <a:solidFill>
                  <a:srgbClr val="323299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correzione di difetti genetici nelle prime </a:t>
            </a:r>
            <a:r>
              <a:rPr sz="2800" dirty="0">
                <a:solidFill>
                  <a:srgbClr val="323299"/>
                </a:solidFill>
                <a:latin typeface="Arial"/>
                <a:cs typeface="Arial"/>
              </a:rPr>
              <a:t>fasi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di  </a:t>
            </a:r>
            <a:r>
              <a:rPr sz="2800" dirty="0">
                <a:solidFill>
                  <a:srgbClr val="323299"/>
                </a:solidFill>
                <a:latin typeface="Arial"/>
                <a:cs typeface="Arial"/>
              </a:rPr>
              <a:t>sviluppo embrionale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03CEF9F-E1FB-4063-9FF4-FAAEA832AAD2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43</a:t>
            </a:fld>
            <a:endParaRPr lang="it-IT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536700" y="349250"/>
            <a:ext cx="7616190" cy="61421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it-IT" sz="325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Rigenerazione di tessuti ed organi a partire da cellule staminali</a:t>
            </a:r>
            <a:endParaRPr sz="325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R="5080" algn="just">
              <a:lnSpc>
                <a:spcPct val="89700"/>
              </a:lnSpc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E' già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possibile </a:t>
            </a:r>
            <a:r>
              <a:rPr sz="2400" spc="-5" dirty="0">
                <a:latin typeface="Arial"/>
                <a:cs typeface="Arial"/>
              </a:rPr>
              <a:t>ricostituire </a:t>
            </a:r>
            <a:r>
              <a:rPr sz="2400" dirty="0">
                <a:latin typeface="Arial"/>
                <a:cs typeface="Arial"/>
              </a:rPr>
              <a:t>alcune </a:t>
            </a:r>
            <a:r>
              <a:rPr sz="2400" spc="-5" dirty="0">
                <a:latin typeface="Arial"/>
                <a:cs typeface="Arial"/>
              </a:rPr>
              <a:t>popolazioni cellulari </a:t>
            </a:r>
            <a:r>
              <a:rPr sz="2400" dirty="0">
                <a:latin typeface="Arial"/>
                <a:cs typeface="Arial"/>
              </a:rPr>
              <a:t>a  </a:t>
            </a:r>
            <a:r>
              <a:rPr sz="2400" spc="-5" dirty="0">
                <a:latin typeface="Arial"/>
                <a:cs typeface="Arial"/>
              </a:rPr>
              <a:t>partire da cellule staminali pluripotenti </a:t>
            </a:r>
            <a:r>
              <a:rPr sz="2400" dirty="0">
                <a:latin typeface="Arial"/>
                <a:cs typeface="Arial"/>
              </a:rPr>
              <a:t>del </a:t>
            </a:r>
            <a:r>
              <a:rPr sz="2400" spc="-5" dirty="0">
                <a:latin typeface="Arial"/>
                <a:cs typeface="Arial"/>
              </a:rPr>
              <a:t>tessuto  medesimo, come avviene per le cellule </a:t>
            </a:r>
            <a:r>
              <a:rPr sz="2400" dirty="0">
                <a:latin typeface="Arial"/>
                <a:cs typeface="Arial"/>
              </a:rPr>
              <a:t>del sangue  </a:t>
            </a:r>
            <a:r>
              <a:rPr sz="2400" spc="-5" dirty="0">
                <a:latin typeface="Arial"/>
                <a:cs typeface="Arial"/>
              </a:rPr>
              <a:t>mediante </a:t>
            </a:r>
            <a:r>
              <a:rPr sz="2400" dirty="0">
                <a:latin typeface="Arial"/>
                <a:cs typeface="Arial"/>
              </a:rPr>
              <a:t>il </a:t>
            </a:r>
            <a:r>
              <a:rPr sz="2400" spc="-5" dirty="0">
                <a:latin typeface="Arial"/>
                <a:cs typeface="Arial"/>
              </a:rPr>
              <a:t>trapianto di midollo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osseo;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35"/>
              </a:lnSpc>
              <a:spcBef>
                <a:spcPts val="285"/>
              </a:spcBef>
            </a:pPr>
            <a:r>
              <a:rPr sz="2400" spc="-5" dirty="0">
                <a:latin typeface="Arial"/>
                <a:cs typeface="Arial"/>
              </a:rPr>
              <a:t>sono</a:t>
            </a:r>
            <a:r>
              <a:rPr sz="2400" spc="20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allo</a:t>
            </a:r>
            <a:r>
              <a:rPr sz="2400" spc="2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studio</a:t>
            </a:r>
            <a:r>
              <a:rPr sz="2400" spc="2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progetti</a:t>
            </a:r>
            <a:r>
              <a:rPr sz="2400" spc="2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</a:t>
            </a:r>
            <a:r>
              <a:rPr sz="2400" spc="2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far</a:t>
            </a:r>
            <a:r>
              <a:rPr sz="2400" spc="2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rigenerare</a:t>
            </a:r>
            <a:r>
              <a:rPr sz="2400" spc="2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interi</a:t>
            </a:r>
            <a:r>
              <a:rPr sz="2400" spc="2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tessuti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ts val="2735"/>
              </a:lnSpc>
            </a:pP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addirittura organi,</a:t>
            </a:r>
            <a:endParaRPr sz="2400" dirty="0">
              <a:latin typeface="Arial"/>
              <a:cs typeface="Arial"/>
            </a:endParaRPr>
          </a:p>
          <a:p>
            <a:pPr marR="5080" indent="11113" algn="just">
              <a:lnSpc>
                <a:spcPct val="89900"/>
              </a:lnSpc>
              <a:spcBef>
                <a:spcPts val="570"/>
              </a:spcBef>
            </a:pPr>
            <a:r>
              <a:rPr lang="it-IT" sz="240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dirty="0" smtClean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va tenuto presente </a:t>
            </a:r>
            <a:r>
              <a:rPr sz="2400" spc="-5" dirty="0">
                <a:latin typeface="Arial"/>
                <a:cs typeface="Arial"/>
              </a:rPr>
              <a:t>che in questo caso non </a:t>
            </a:r>
            <a:r>
              <a:rPr sz="2400" dirty="0">
                <a:latin typeface="Arial"/>
                <a:cs typeface="Arial"/>
              </a:rPr>
              <a:t>è  </a:t>
            </a:r>
            <a:r>
              <a:rPr sz="2400" spc="-5" dirty="0">
                <a:latin typeface="Arial"/>
                <a:cs typeface="Arial"/>
              </a:rPr>
              <a:t>sufficiente far generare una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più </a:t>
            </a:r>
            <a:r>
              <a:rPr sz="2400" dirty="0">
                <a:latin typeface="Arial"/>
                <a:cs typeface="Arial"/>
              </a:rPr>
              <a:t>popolazioni  </a:t>
            </a:r>
            <a:r>
              <a:rPr sz="2400" spc="-5" dirty="0">
                <a:latin typeface="Arial"/>
                <a:cs typeface="Arial"/>
              </a:rPr>
              <a:t>cellulari, </a:t>
            </a:r>
            <a:r>
              <a:rPr sz="2400" dirty="0">
                <a:latin typeface="Arial"/>
                <a:cs typeface="Arial"/>
              </a:rPr>
              <a:t>ma </a:t>
            </a:r>
            <a:r>
              <a:rPr sz="2400" spc="-5" dirty="0">
                <a:latin typeface="Arial"/>
                <a:cs typeface="Arial"/>
              </a:rPr>
              <a:t>va anche fatto </a:t>
            </a:r>
            <a:r>
              <a:rPr sz="2400" spc="-1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modo che queste  producano matrice extracellulare nella appropriata  quantità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disposizione, che assumano </a:t>
            </a:r>
            <a:r>
              <a:rPr sz="2400" dirty="0">
                <a:latin typeface="Arial"/>
                <a:cs typeface="Arial"/>
              </a:rPr>
              <a:t>i </a:t>
            </a:r>
            <a:r>
              <a:rPr sz="2400" spc="-5" dirty="0">
                <a:latin typeface="Arial"/>
                <a:cs typeface="Arial"/>
              </a:rPr>
              <a:t>rapporti  spaziali reciproci tipici </a:t>
            </a:r>
            <a:r>
              <a:rPr sz="2400" dirty="0">
                <a:latin typeface="Arial"/>
                <a:cs typeface="Arial"/>
              </a:rPr>
              <a:t>del </a:t>
            </a:r>
            <a:r>
              <a:rPr sz="2400" spc="-5" dirty="0">
                <a:latin typeface="Arial"/>
                <a:cs typeface="Arial"/>
              </a:rPr>
              <a:t>tessuto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dell'organo  maturo e, in particolare per la rigenerazione di organi,  che questi assumano la forma tridimensionale </a:t>
            </a:r>
            <a:r>
              <a:rPr sz="2400" dirty="0">
                <a:latin typeface="Arial"/>
                <a:cs typeface="Arial"/>
              </a:rPr>
              <a:t>loro  </a:t>
            </a:r>
            <a:r>
              <a:rPr sz="2400" spc="-5" dirty="0">
                <a:latin typeface="Arial"/>
                <a:cs typeface="Arial"/>
              </a:rPr>
              <a:t>propria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necessaria alla funzione, tutti punti ancora  da esplorare.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4C8A995-AC6F-4C9D-B864-76071BED357A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44</a:t>
            </a:fld>
            <a:endParaRPr lang="it-IT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0900" y="1339850"/>
            <a:ext cx="89154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6500" y="501650"/>
            <a:ext cx="2703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Cancer Stem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Cells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63C876E-9E55-4FE0-96CB-3918714B806C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45</a:t>
            </a:fld>
            <a:endParaRPr lang="it-IT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7197" y="418592"/>
            <a:ext cx="73336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4189" marR="5080" indent="-1762125">
              <a:lnSpc>
                <a:spcPct val="100000"/>
              </a:lnSpc>
              <a:spcBef>
                <a:spcPts val="100"/>
              </a:spcBef>
            </a:pPr>
            <a:r>
              <a:rPr sz="2000" spc="-5" dirty="0"/>
              <a:t>There are many molecular </a:t>
            </a:r>
            <a:r>
              <a:rPr sz="2000" dirty="0"/>
              <a:t>links </a:t>
            </a:r>
            <a:r>
              <a:rPr sz="2000" spc="-5" dirty="0"/>
              <a:t>between the regulation </a:t>
            </a:r>
            <a:r>
              <a:rPr sz="2000" dirty="0"/>
              <a:t>of </a:t>
            </a:r>
            <a:r>
              <a:rPr sz="2000" spc="-5" dirty="0"/>
              <a:t>normal  embryogenesis </a:t>
            </a:r>
            <a:r>
              <a:rPr sz="2000" dirty="0"/>
              <a:t>and</a:t>
            </a:r>
            <a:r>
              <a:rPr sz="2000" spc="-15" dirty="0"/>
              <a:t> </a:t>
            </a:r>
            <a:r>
              <a:rPr sz="2000" spc="-5" dirty="0"/>
              <a:t>oncogenesis.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155700" y="1416050"/>
            <a:ext cx="8183245" cy="502475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427355">
              <a:lnSpc>
                <a:spcPts val="1670"/>
              </a:lnSpc>
              <a:spcBef>
                <a:spcPts val="165"/>
              </a:spcBef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different,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obvious, parallel between embryogenesis and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oncogenesis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can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observed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spontaneous formation of tumors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gonads of mammals, including</a:t>
            </a:r>
            <a:r>
              <a:rPr sz="14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humans.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99500"/>
              </a:lnSpc>
              <a:spcBef>
                <a:spcPts val="795"/>
              </a:spcBef>
            </a:pPr>
            <a:r>
              <a:rPr sz="1400" spc="-5" dirty="0">
                <a:latin typeface="Arial"/>
                <a:cs typeface="Arial"/>
              </a:rPr>
              <a:t>These unusual tumors, which include teratomas, </a:t>
            </a:r>
            <a:r>
              <a:rPr sz="1400" spc="-10" dirty="0">
                <a:latin typeface="Arial"/>
                <a:cs typeface="Arial"/>
              </a:rPr>
              <a:t>embryonal </a:t>
            </a:r>
            <a:r>
              <a:rPr sz="1400" spc="-5" dirty="0">
                <a:latin typeface="Arial"/>
                <a:cs typeface="Arial"/>
              </a:rPr>
              <a:t>carcinomas, and teratocarcinomas, develop  from the germ cells </a:t>
            </a:r>
            <a:r>
              <a:rPr sz="140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the testes </a:t>
            </a:r>
            <a:r>
              <a:rPr sz="1400" spc="-10" dirty="0">
                <a:latin typeface="Arial"/>
                <a:cs typeface="Arial"/>
              </a:rPr>
              <a:t>or </a:t>
            </a:r>
            <a:r>
              <a:rPr sz="1400" spc="-5" dirty="0">
                <a:latin typeface="Arial"/>
                <a:cs typeface="Arial"/>
              </a:rPr>
              <a:t>ovaries. The tumors have provoked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great deal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interest because  they often contain highly differentiated cells and tissues such as teeth, </a:t>
            </a:r>
            <a:r>
              <a:rPr sz="1400" spc="-10" dirty="0">
                <a:latin typeface="Arial"/>
                <a:cs typeface="Arial"/>
              </a:rPr>
              <a:t>hair, </a:t>
            </a:r>
            <a:r>
              <a:rPr sz="1400" spc="-5" dirty="0">
                <a:latin typeface="Arial"/>
                <a:cs typeface="Arial"/>
              </a:rPr>
              <a:t>neural </a:t>
            </a:r>
            <a:r>
              <a:rPr sz="1400" dirty="0">
                <a:latin typeface="Arial"/>
                <a:cs typeface="Arial"/>
              </a:rPr>
              <a:t>cells, </a:t>
            </a:r>
            <a:r>
              <a:rPr sz="1400" spc="-5" dirty="0">
                <a:latin typeface="Arial"/>
                <a:cs typeface="Arial"/>
              </a:rPr>
              <a:t>and epithelial  </a:t>
            </a:r>
            <a:r>
              <a:rPr sz="1400" dirty="0">
                <a:latin typeface="Arial"/>
                <a:cs typeface="Arial"/>
              </a:rPr>
              <a:t>cells. </a:t>
            </a:r>
            <a:r>
              <a:rPr sz="1400" spc="-10" dirty="0">
                <a:latin typeface="Arial"/>
                <a:cs typeface="Arial"/>
              </a:rPr>
              <a:t>The structures </a:t>
            </a:r>
            <a:r>
              <a:rPr sz="1400" spc="-5" dirty="0">
                <a:latin typeface="Arial"/>
                <a:cs typeface="Arial"/>
              </a:rPr>
              <a:t>are disorganized, but often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recognizable.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66040">
              <a:lnSpc>
                <a:spcPct val="99600"/>
              </a:lnSpc>
            </a:pPr>
            <a:r>
              <a:rPr sz="1400" spc="-5" dirty="0">
                <a:latin typeface="Arial"/>
                <a:cs typeface="Arial"/>
              </a:rPr>
              <a:t>Although teratomas are benign, embryonal carcinomas </a:t>
            </a:r>
            <a:r>
              <a:rPr sz="1400" spc="-10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teratocarcinomas </a:t>
            </a:r>
            <a:r>
              <a:rPr sz="1400" dirty="0">
                <a:latin typeface="Arial"/>
                <a:cs typeface="Arial"/>
              </a:rPr>
              <a:t>are </a:t>
            </a:r>
            <a:r>
              <a:rPr sz="1400" spc="-5" dirty="0">
                <a:latin typeface="Arial"/>
                <a:cs typeface="Arial"/>
              </a:rPr>
              <a:t>highly malignant.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latter contain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kind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stem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cell, called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embryonal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carcinoma (EC) cell, which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mice and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humans 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resembles embryonic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stem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(ES)</a:t>
            </a:r>
            <a:r>
              <a:rPr sz="14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cells.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517525">
              <a:lnSpc>
                <a:spcPct val="100000"/>
              </a:lnSpc>
            </a:pP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Some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genes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recently identified as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important in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development of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human cancers are also active 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during embryonic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development.</a:t>
            </a:r>
            <a:endParaRPr sz="1400" dirty="0">
              <a:latin typeface="Arial"/>
              <a:cs typeface="Arial"/>
            </a:endParaRPr>
          </a:p>
          <a:p>
            <a:pPr marL="12700" marR="131445" algn="just">
              <a:lnSpc>
                <a:spcPct val="99600"/>
              </a:lnSpc>
              <a:spcBef>
                <a:spcPts val="835"/>
              </a:spcBef>
            </a:pPr>
            <a:r>
              <a:rPr sz="1400" spc="-5" dirty="0">
                <a:latin typeface="Arial"/>
                <a:cs typeface="Arial"/>
              </a:rPr>
              <a:t>For instance,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human breast cancer genes,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BRCA1 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BRCA2</a:t>
            </a:r>
            <a:r>
              <a:rPr sz="1400" spc="-5" dirty="0">
                <a:latin typeface="Arial"/>
                <a:cs typeface="Arial"/>
              </a:rPr>
              <a:t>, and their </a:t>
            </a:r>
            <a:r>
              <a:rPr sz="1400" spc="-10" dirty="0">
                <a:latin typeface="Arial"/>
                <a:cs typeface="Arial"/>
              </a:rPr>
              <a:t>counterparts </a:t>
            </a:r>
            <a:r>
              <a:rPr sz="140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mice </a:t>
            </a:r>
            <a:r>
              <a:rPr sz="1400" dirty="0">
                <a:latin typeface="Arial"/>
                <a:cs typeface="Arial"/>
              </a:rPr>
              <a:t>are  </a:t>
            </a:r>
            <a:r>
              <a:rPr sz="1400" spc="-5" dirty="0">
                <a:latin typeface="Arial"/>
                <a:cs typeface="Arial"/>
              </a:rPr>
              <a:t>expressed </a:t>
            </a:r>
            <a:r>
              <a:rPr sz="1400" spc="-1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the three primary germ layers during </a:t>
            </a:r>
            <a:r>
              <a:rPr sz="1400" spc="-10" dirty="0">
                <a:latin typeface="Arial"/>
                <a:cs typeface="Arial"/>
              </a:rPr>
              <a:t>embryogenesis, </a:t>
            </a:r>
            <a:r>
              <a:rPr sz="1400" spc="-5" dirty="0">
                <a:latin typeface="Arial"/>
                <a:cs typeface="Arial"/>
              </a:rPr>
              <a:t>particularly </a:t>
            </a:r>
            <a:r>
              <a:rPr sz="140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cell types undergoing  the </a:t>
            </a:r>
            <a:r>
              <a:rPr sz="1400" spc="-10" dirty="0">
                <a:latin typeface="Arial"/>
                <a:cs typeface="Arial"/>
              </a:rPr>
              <a:t>most rapid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proliferation.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99500"/>
              </a:lnSpc>
              <a:spcBef>
                <a:spcPts val="850"/>
              </a:spcBef>
            </a:pP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expression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these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genes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dependent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stage of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cell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cycle, with peak expression during 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G1/S transition and lowest expression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cells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G1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G0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phase.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humans, BRCA1 and 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BRCA2 probably function during the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development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mammary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epithelium</a:t>
            </a:r>
            <a:r>
              <a:rPr sz="1400" spc="-5" dirty="0">
                <a:latin typeface="Arial"/>
                <a:cs typeface="Arial"/>
              </a:rPr>
              <a:t>, </a:t>
            </a:r>
            <a:r>
              <a:rPr sz="1400" spc="-10" dirty="0">
                <a:latin typeface="Arial"/>
                <a:cs typeface="Arial"/>
              </a:rPr>
              <a:t>although </a:t>
            </a:r>
            <a:r>
              <a:rPr sz="1400" spc="-5" dirty="0">
                <a:latin typeface="Arial"/>
                <a:cs typeface="Arial"/>
              </a:rPr>
              <a:t>little </a:t>
            </a:r>
            <a:r>
              <a:rPr sz="1400" spc="-10" dirty="0">
                <a:latin typeface="Arial"/>
                <a:cs typeface="Arial"/>
              </a:rPr>
              <a:t>is known about  </a:t>
            </a:r>
            <a:r>
              <a:rPr sz="1400" spc="-5" dirty="0">
                <a:latin typeface="Arial"/>
                <a:cs typeface="Arial"/>
              </a:rPr>
              <a:t>their role </a:t>
            </a:r>
            <a:r>
              <a:rPr sz="140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this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process.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EC43C4D-2565-4D50-A79C-83A9429EFF0C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46</a:t>
            </a:fld>
            <a:endParaRPr lang="it-IT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253" y="670051"/>
            <a:ext cx="8546465" cy="6001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 marR="40195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For </a:t>
            </a:r>
            <a:r>
              <a:rPr sz="1800" spc="-10" dirty="0">
                <a:latin typeface="Arial"/>
                <a:cs typeface="Arial"/>
              </a:rPr>
              <a:t>instance,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Oct-4 is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transcription factor that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has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come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be recognized as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prototypical marker of undifferentiated</a:t>
            </a:r>
            <a:r>
              <a:rPr sz="1800" spc="-5" dirty="0">
                <a:latin typeface="Arial"/>
                <a:cs typeface="Arial"/>
              </a:rPr>
              <a:t>, dividing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cells.</a:t>
            </a:r>
            <a:endParaRPr sz="1800">
              <a:latin typeface="Arial"/>
              <a:cs typeface="Arial"/>
            </a:endParaRPr>
          </a:p>
          <a:p>
            <a:pPr marL="85725" marR="376555">
              <a:lnSpc>
                <a:spcPct val="100000"/>
              </a:lnSpc>
              <a:spcBef>
                <a:spcPts val="1090"/>
              </a:spcBef>
            </a:pP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is necessary for maintaining the undifferentiated state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proliferation of cells  of the </a:t>
            </a:r>
            <a:r>
              <a:rPr sz="1800" spc="-10" dirty="0">
                <a:latin typeface="Arial"/>
                <a:cs typeface="Arial"/>
              </a:rPr>
              <a:t>inner </a:t>
            </a:r>
            <a:r>
              <a:rPr sz="1800" spc="-5" dirty="0">
                <a:latin typeface="Arial"/>
                <a:cs typeface="Arial"/>
              </a:rPr>
              <a:t>cell mass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epiblast.</a:t>
            </a:r>
            <a:endParaRPr sz="1800">
              <a:latin typeface="Arial"/>
              <a:cs typeface="Arial"/>
            </a:endParaRPr>
          </a:p>
          <a:p>
            <a:pPr marL="85725" marR="276225" algn="just">
              <a:lnSpc>
                <a:spcPct val="100299"/>
              </a:lnSpc>
              <a:spcBef>
                <a:spcPts val="1085"/>
              </a:spcBef>
            </a:pPr>
            <a:r>
              <a:rPr sz="1800" spc="-5" dirty="0">
                <a:latin typeface="Arial"/>
                <a:cs typeface="Arial"/>
              </a:rPr>
              <a:t>Oct-4 is expressed in the mouse oocyte, it disappears during the first </a:t>
            </a:r>
            <a:r>
              <a:rPr sz="1800" spc="-10" dirty="0">
                <a:latin typeface="Arial"/>
                <a:cs typeface="Arial"/>
              </a:rPr>
              <a:t>cleavage </a:t>
            </a:r>
            <a:r>
              <a:rPr sz="1800" spc="-5" dirty="0">
                <a:latin typeface="Arial"/>
                <a:cs typeface="Arial"/>
              </a:rPr>
              <a:t>of  the zygote, and it reappears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the four-cell </a:t>
            </a:r>
            <a:r>
              <a:rPr sz="1800" spc="-10" dirty="0">
                <a:latin typeface="Arial"/>
                <a:cs typeface="Arial"/>
              </a:rPr>
              <a:t>mouse </a:t>
            </a:r>
            <a:r>
              <a:rPr sz="1800" spc="-5" dirty="0">
                <a:latin typeface="Arial"/>
                <a:cs typeface="Arial"/>
              </a:rPr>
              <a:t>embryo as the genome of the  zygote begins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control embryonic development.</a:t>
            </a:r>
            <a:endParaRPr sz="1800">
              <a:latin typeface="Arial"/>
              <a:cs typeface="Arial"/>
            </a:endParaRPr>
          </a:p>
          <a:p>
            <a:pPr marL="12700" marR="182245">
              <a:lnSpc>
                <a:spcPct val="100000"/>
              </a:lnSpc>
              <a:spcBef>
                <a:spcPts val="1705"/>
              </a:spcBef>
            </a:pPr>
            <a:r>
              <a:rPr sz="1800" spc="-5" dirty="0">
                <a:latin typeface="Arial"/>
                <a:cs typeface="Arial"/>
              </a:rPr>
              <a:t>Oct-4 is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member </a:t>
            </a:r>
            <a:r>
              <a:rPr sz="1800" spc="-5" dirty="0">
                <a:latin typeface="Arial"/>
                <a:cs typeface="Arial"/>
              </a:rPr>
              <a:t>of the class </a:t>
            </a:r>
            <a:r>
              <a:rPr sz="1800" dirty="0">
                <a:latin typeface="Arial"/>
                <a:cs typeface="Arial"/>
              </a:rPr>
              <a:t>5 </a:t>
            </a:r>
            <a:r>
              <a:rPr sz="1800" spc="-5" dirty="0">
                <a:latin typeface="Arial"/>
                <a:cs typeface="Arial"/>
              </a:rPr>
              <a:t>POU (for Pit, Oct,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Unc) family of transcription  factors, </a:t>
            </a:r>
            <a:r>
              <a:rPr sz="1800" spc="-10" dirty="0">
                <a:latin typeface="Arial"/>
                <a:cs typeface="Arial"/>
              </a:rPr>
              <a:t>which bind </a:t>
            </a:r>
            <a:r>
              <a:rPr sz="1800" spc="-5" dirty="0">
                <a:latin typeface="Arial"/>
                <a:cs typeface="Arial"/>
              </a:rPr>
              <a:t>promoter or </a:t>
            </a:r>
            <a:r>
              <a:rPr sz="1800" spc="-10" dirty="0">
                <a:latin typeface="Arial"/>
                <a:cs typeface="Arial"/>
              </a:rPr>
              <a:t>enhancer </a:t>
            </a:r>
            <a:r>
              <a:rPr sz="1800" spc="-5" dirty="0">
                <a:latin typeface="Arial"/>
                <a:cs typeface="Arial"/>
              </a:rPr>
              <a:t>sites in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DNA.</a:t>
            </a:r>
            <a:endParaRPr sz="1800">
              <a:latin typeface="Arial"/>
              <a:cs typeface="Arial"/>
            </a:endParaRPr>
          </a:p>
          <a:p>
            <a:pPr marL="12700" marR="1388745">
              <a:lnSpc>
                <a:spcPct val="143300"/>
              </a:lnSpc>
              <a:spcBef>
                <a:spcPts val="155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transcription factor Oct-4 can activate or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repress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gene expression. 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target of Oct-4 in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mouse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embryogenesis is the Fgf4</a:t>
            </a:r>
            <a:r>
              <a:rPr sz="180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gene</a:t>
            </a:r>
            <a:r>
              <a:rPr sz="1800" spc="-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94234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It </a:t>
            </a:r>
            <a:r>
              <a:rPr sz="1800" spc="-10" dirty="0">
                <a:latin typeface="Arial"/>
                <a:cs typeface="Arial"/>
              </a:rPr>
              <a:t>encodes </a:t>
            </a:r>
            <a:r>
              <a:rPr sz="1800" spc="-5" dirty="0">
                <a:latin typeface="Arial"/>
                <a:cs typeface="Arial"/>
              </a:rPr>
              <a:t>fibroblast growth factor-4 (FGF-4),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growth </a:t>
            </a:r>
            <a:r>
              <a:rPr sz="1800" spc="-5" dirty="0">
                <a:latin typeface="Arial"/>
                <a:cs typeface="Arial"/>
              </a:rPr>
              <a:t>factor protein that </a:t>
            </a:r>
            <a:r>
              <a:rPr sz="1800" dirty="0">
                <a:latin typeface="Arial"/>
                <a:cs typeface="Arial"/>
              </a:rPr>
              <a:t>is  </a:t>
            </a:r>
            <a:r>
              <a:rPr sz="1800" spc="-5" dirty="0">
                <a:latin typeface="Arial"/>
                <a:cs typeface="Arial"/>
              </a:rPr>
              <a:t>expressed together </a:t>
            </a:r>
            <a:r>
              <a:rPr sz="1800" spc="-10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Oct-4 in the inner cell mass and epiblast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latin typeface="Arial"/>
                <a:cs typeface="Arial"/>
              </a:rPr>
              <a:t>FGF-4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paracrine </a:t>
            </a:r>
            <a:r>
              <a:rPr sz="1800" spc="-5" dirty="0">
                <a:latin typeface="Arial"/>
                <a:cs typeface="Arial"/>
              </a:rPr>
              <a:t>signal, </a:t>
            </a:r>
            <a:r>
              <a:rPr sz="1800" spc="-10" dirty="0">
                <a:latin typeface="Arial"/>
                <a:cs typeface="Arial"/>
              </a:rPr>
              <a:t>meaning </a:t>
            </a:r>
            <a:r>
              <a:rPr sz="1800" spc="-5" dirty="0">
                <a:latin typeface="Arial"/>
                <a:cs typeface="Arial"/>
              </a:rPr>
              <a:t>that it is released from </a:t>
            </a:r>
            <a:r>
              <a:rPr sz="1800" spc="-10" dirty="0">
                <a:latin typeface="Arial"/>
                <a:cs typeface="Arial"/>
              </a:rPr>
              <a:t>one </a:t>
            </a:r>
            <a:r>
              <a:rPr sz="1800" spc="-5" dirty="0">
                <a:latin typeface="Arial"/>
                <a:cs typeface="Arial"/>
              </a:rPr>
              <a:t>cell type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it acts  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another.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/>
              <a:cs typeface="Times New Roman"/>
            </a:endParaRPr>
          </a:p>
          <a:p>
            <a:pPr marL="85725" marR="451484">
              <a:lnSpc>
                <a:spcPct val="100299"/>
              </a:lnSpc>
            </a:pP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series of </a:t>
            </a:r>
            <a:r>
              <a:rPr sz="1800" spc="-10" dirty="0">
                <a:latin typeface="Arial"/>
                <a:cs typeface="Arial"/>
              </a:rPr>
              <a:t>recent </a:t>
            </a:r>
            <a:r>
              <a:rPr sz="1800" spc="-5" dirty="0">
                <a:latin typeface="Arial"/>
                <a:cs typeface="Arial"/>
              </a:rPr>
              <a:t>experiments </a:t>
            </a:r>
            <a:r>
              <a:rPr sz="1800" spc="-10" dirty="0">
                <a:latin typeface="Arial"/>
                <a:cs typeface="Arial"/>
              </a:rPr>
              <a:t>indicates </a:t>
            </a:r>
            <a:r>
              <a:rPr sz="1800" spc="-5" dirty="0">
                <a:latin typeface="Arial"/>
                <a:cs typeface="Arial"/>
              </a:rPr>
              <a:t>that the </a:t>
            </a:r>
            <a:r>
              <a:rPr sz="1800" spc="-10" dirty="0">
                <a:latin typeface="Arial"/>
                <a:cs typeface="Arial"/>
              </a:rPr>
              <a:t>level </a:t>
            </a:r>
            <a:r>
              <a:rPr sz="1800" spc="-5" dirty="0">
                <a:latin typeface="Arial"/>
                <a:cs typeface="Arial"/>
              </a:rPr>
              <a:t>of Oct-4 expression—not  simply its presence or absence in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cell—determines </a:t>
            </a:r>
            <a:r>
              <a:rPr sz="1800" spc="5" dirty="0">
                <a:latin typeface="Arial"/>
                <a:cs typeface="Arial"/>
              </a:rPr>
              <a:t>how </a:t>
            </a:r>
            <a:r>
              <a:rPr sz="1800" spc="-10" dirty="0">
                <a:latin typeface="Arial"/>
                <a:cs typeface="Arial"/>
              </a:rPr>
              <a:t>mouse </a:t>
            </a:r>
            <a:r>
              <a:rPr sz="1800" spc="-5" dirty="0">
                <a:latin typeface="Arial"/>
                <a:cs typeface="Arial"/>
              </a:rPr>
              <a:t>embryonic  stem cells differentiate and </a:t>
            </a:r>
            <a:r>
              <a:rPr sz="1800" spc="-10" dirty="0">
                <a:latin typeface="Arial"/>
                <a:cs typeface="Arial"/>
              </a:rPr>
              <a:t>whether </a:t>
            </a:r>
            <a:r>
              <a:rPr sz="1800" spc="-5" dirty="0">
                <a:latin typeface="Arial"/>
                <a:cs typeface="Arial"/>
              </a:rPr>
              <a:t>they continue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proliferate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8683F0E-F7DA-493C-99C7-6B97903952E8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47</a:t>
            </a:fld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700" y="273050"/>
            <a:ext cx="6477000" cy="6904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872C183-4AC9-41FF-8DF5-3946C8A80C25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1100" y="349250"/>
            <a:ext cx="507621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 algn="ctr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Memoria</a:t>
            </a:r>
            <a:r>
              <a:rPr sz="4000" spc="-55" dirty="0"/>
              <a:t> </a:t>
            </a:r>
            <a:r>
              <a:rPr sz="4000" spc="-5" dirty="0"/>
              <a:t>cellulare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2300" y="1201106"/>
            <a:ext cx="9372600" cy="501239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algn="ctr">
              <a:lnSpc>
                <a:spcPct val="145100"/>
              </a:lnSpc>
              <a:spcBef>
                <a:spcPts val="110"/>
              </a:spcBef>
            </a:pPr>
            <a:r>
              <a:rPr sz="3200" spc="-5" dirty="0">
                <a:latin typeface="Arial"/>
                <a:cs typeface="Arial"/>
              </a:rPr>
              <a:t>Quando una </a:t>
            </a:r>
            <a:r>
              <a:rPr sz="3200" dirty="0">
                <a:latin typeface="Arial"/>
                <a:cs typeface="Arial"/>
              </a:rPr>
              <a:t>cellula </a:t>
            </a:r>
            <a:r>
              <a:rPr sz="3200" spc="-5" dirty="0">
                <a:latin typeface="Arial"/>
                <a:cs typeface="Arial"/>
              </a:rPr>
              <a:t>di un organismo </a:t>
            </a:r>
            <a:r>
              <a:rPr sz="3200" dirty="0">
                <a:latin typeface="Arial"/>
                <a:cs typeface="Arial"/>
              </a:rPr>
              <a:t>multicellulare  </a:t>
            </a:r>
            <a:r>
              <a:rPr sz="3200" spc="-5" dirty="0">
                <a:latin typeface="Arial"/>
                <a:cs typeface="Arial"/>
              </a:rPr>
              <a:t>diventa impegnata a differenziare in un tipo  cellulare </a:t>
            </a:r>
            <a:r>
              <a:rPr sz="3200" dirty="0">
                <a:latin typeface="Arial"/>
                <a:cs typeface="Arial"/>
              </a:rPr>
              <a:t>specifico, </a:t>
            </a:r>
            <a:r>
              <a:rPr sz="3200" spc="-5" dirty="0">
                <a:latin typeface="Arial"/>
                <a:cs typeface="Arial"/>
              </a:rPr>
              <a:t>la </a:t>
            </a:r>
            <a:r>
              <a:rPr sz="3200" dirty="0">
                <a:latin typeface="Arial"/>
                <a:cs typeface="Arial"/>
              </a:rPr>
              <a:t>scelta </a:t>
            </a:r>
            <a:r>
              <a:rPr sz="3200" spc="-5" dirty="0">
                <a:latin typeface="Arial"/>
                <a:cs typeface="Arial"/>
              </a:rPr>
              <a:t>del destino è  </a:t>
            </a:r>
            <a:r>
              <a:rPr sz="3200" dirty="0">
                <a:latin typeface="Arial"/>
                <a:cs typeface="Arial"/>
              </a:rPr>
              <a:t>generalmente </a:t>
            </a:r>
            <a:r>
              <a:rPr sz="3200" spc="-5" dirty="0">
                <a:latin typeface="Arial"/>
                <a:cs typeface="Arial"/>
              </a:rPr>
              <a:t>mantenuta attraverso molte  </a:t>
            </a:r>
            <a:r>
              <a:rPr sz="3200" dirty="0">
                <a:latin typeface="Arial"/>
                <a:cs typeface="Arial"/>
              </a:rPr>
              <a:t>generazioni </a:t>
            </a:r>
            <a:r>
              <a:rPr sz="3200" spc="-5" dirty="0">
                <a:latin typeface="Arial"/>
                <a:cs typeface="Arial"/>
              </a:rPr>
              <a:t>cellulari </a:t>
            </a:r>
            <a:r>
              <a:rPr sz="3200" dirty="0">
                <a:latin typeface="Arial"/>
                <a:cs typeface="Arial"/>
              </a:rPr>
              <a:t>successive, </a:t>
            </a:r>
            <a:r>
              <a:rPr sz="3200" spc="-5" dirty="0">
                <a:latin typeface="Arial"/>
                <a:cs typeface="Arial"/>
              </a:rPr>
              <a:t>il che </a:t>
            </a:r>
            <a:r>
              <a:rPr sz="3200" dirty="0">
                <a:latin typeface="Arial"/>
                <a:cs typeface="Arial"/>
              </a:rPr>
              <a:t>significa  che </a:t>
            </a:r>
            <a:r>
              <a:rPr sz="3200" spc="-5" dirty="0">
                <a:latin typeface="Arial"/>
                <a:cs typeface="Arial"/>
              </a:rPr>
              <a:t>i cambiamenti di </a:t>
            </a:r>
            <a:r>
              <a:rPr sz="3200" dirty="0">
                <a:latin typeface="Arial"/>
                <a:cs typeface="Arial"/>
              </a:rPr>
              <a:t>espressione genica </a:t>
            </a:r>
            <a:r>
              <a:rPr sz="3200" spc="-5" dirty="0">
                <a:latin typeface="Arial"/>
                <a:cs typeface="Arial"/>
              </a:rPr>
              <a:t>coinvolti  nella </a:t>
            </a:r>
            <a:r>
              <a:rPr sz="3200" dirty="0">
                <a:latin typeface="Arial"/>
                <a:cs typeface="Arial"/>
              </a:rPr>
              <a:t>scelta </a:t>
            </a:r>
            <a:r>
              <a:rPr sz="3200" spc="-5" dirty="0">
                <a:latin typeface="Arial"/>
                <a:cs typeface="Arial"/>
              </a:rPr>
              <a:t>devono </a:t>
            </a:r>
            <a:r>
              <a:rPr sz="3200" dirty="0">
                <a:latin typeface="Arial"/>
                <a:cs typeface="Arial"/>
              </a:rPr>
              <a:t>essere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ricordati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20C3AF1-4636-429D-9658-66F617BB90CC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5700" y="1263650"/>
            <a:ext cx="83058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7700" y="273050"/>
            <a:ext cx="649668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Circuito </a:t>
            </a:r>
            <a:r>
              <a:rPr sz="4000" dirty="0"/>
              <a:t>a </a:t>
            </a:r>
            <a:r>
              <a:rPr sz="4000" spc="-5" dirty="0"/>
              <a:t>feed-back</a:t>
            </a:r>
            <a:r>
              <a:rPr sz="4000" spc="-65" dirty="0"/>
              <a:t> </a:t>
            </a:r>
            <a:r>
              <a:rPr sz="4000" spc="-5" dirty="0"/>
              <a:t>positivo</a:t>
            </a:r>
            <a:endParaRPr sz="4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7B2640B-A2BD-41AB-AACB-6145200582E7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6900" y="3930650"/>
            <a:ext cx="4463796" cy="2581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8700" y="425450"/>
            <a:ext cx="52317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Metilazione del</a:t>
            </a:r>
            <a:r>
              <a:rPr sz="4000" spc="-80" dirty="0"/>
              <a:t> </a:t>
            </a:r>
            <a:r>
              <a:rPr sz="4000" dirty="0"/>
              <a:t>DNA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8100" y="1339850"/>
            <a:ext cx="7898130" cy="258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985" marR="253365" algn="ctr">
              <a:lnSpc>
                <a:spcPct val="140000"/>
              </a:lnSpc>
              <a:spcBef>
                <a:spcPts val="100"/>
              </a:spcBef>
            </a:pPr>
            <a:r>
              <a:rPr sz="2400" spc="-5" dirty="0">
                <a:solidFill>
                  <a:srgbClr val="323299"/>
                </a:solidFill>
                <a:latin typeface="Arial"/>
                <a:cs typeface="Arial"/>
              </a:rPr>
              <a:t>Nei vertebrati la metilazione </a:t>
            </a:r>
            <a:r>
              <a:rPr sz="2400" dirty="0">
                <a:solidFill>
                  <a:srgbClr val="323299"/>
                </a:solidFill>
                <a:latin typeface="Arial"/>
                <a:cs typeface="Arial"/>
              </a:rPr>
              <a:t>del </a:t>
            </a:r>
            <a:r>
              <a:rPr sz="2400" spc="-5" dirty="0">
                <a:solidFill>
                  <a:srgbClr val="323299"/>
                </a:solidFill>
                <a:latin typeface="Arial"/>
                <a:cs typeface="Arial"/>
              </a:rPr>
              <a:t>DNA si trova in regioni  trascrizionalmente silenti </a:t>
            </a:r>
            <a:r>
              <a:rPr sz="2400" dirty="0">
                <a:solidFill>
                  <a:srgbClr val="323299"/>
                </a:solidFill>
                <a:latin typeface="Arial"/>
                <a:cs typeface="Arial"/>
              </a:rPr>
              <a:t>del</a:t>
            </a:r>
            <a:r>
              <a:rPr sz="2400" spc="-5" dirty="0">
                <a:solidFill>
                  <a:srgbClr val="323299"/>
                </a:solidFill>
                <a:latin typeface="Arial"/>
                <a:cs typeface="Arial"/>
              </a:rPr>
              <a:t> genoma</a:t>
            </a:r>
            <a:endParaRPr sz="2400" dirty="0">
              <a:latin typeface="Arial"/>
              <a:cs typeface="Arial"/>
            </a:endParaRPr>
          </a:p>
          <a:p>
            <a:pPr marL="1856739">
              <a:lnSpc>
                <a:spcPct val="100000"/>
              </a:lnSpc>
              <a:spcBef>
                <a:spcPts val="1140"/>
              </a:spcBef>
            </a:pPr>
            <a:r>
              <a:rPr sz="2400" spc="-5" dirty="0">
                <a:solidFill>
                  <a:srgbClr val="323299"/>
                </a:solidFill>
                <a:latin typeface="Arial"/>
                <a:cs typeface="Arial"/>
              </a:rPr>
              <a:t>(come il cromosoma </a:t>
            </a:r>
            <a:r>
              <a:rPr sz="2400" dirty="0">
                <a:solidFill>
                  <a:srgbClr val="323299"/>
                </a:solidFill>
                <a:latin typeface="Arial"/>
                <a:cs typeface="Arial"/>
              </a:rPr>
              <a:t>X</a:t>
            </a:r>
            <a:r>
              <a:rPr sz="2400" spc="-5" dirty="0">
                <a:solidFill>
                  <a:srgbClr val="323299"/>
                </a:solidFill>
                <a:latin typeface="Arial"/>
                <a:cs typeface="Arial"/>
              </a:rPr>
              <a:t> inattivo)</a:t>
            </a:r>
            <a:endParaRPr sz="2400" dirty="0">
              <a:latin typeface="Arial"/>
              <a:cs typeface="Arial"/>
            </a:endParaRPr>
          </a:p>
          <a:p>
            <a:pPr marL="12700" marR="5080" algn="ctr">
              <a:lnSpc>
                <a:spcPts val="4029"/>
              </a:lnSpc>
              <a:spcBef>
                <a:spcPts val="315"/>
              </a:spcBef>
            </a:pPr>
            <a:r>
              <a:rPr sz="2400" spc="-5" dirty="0">
                <a:solidFill>
                  <a:srgbClr val="323299"/>
                </a:solidFill>
                <a:latin typeface="Arial"/>
                <a:cs typeface="Arial"/>
              </a:rPr>
              <a:t>suggerendo che essa </a:t>
            </a:r>
            <a:r>
              <a:rPr sz="2400" dirty="0">
                <a:solidFill>
                  <a:srgbClr val="323299"/>
                </a:solidFill>
                <a:latin typeface="Arial"/>
                <a:cs typeface="Arial"/>
              </a:rPr>
              <a:t>abbia </a:t>
            </a:r>
            <a:r>
              <a:rPr sz="2400" spc="-5" dirty="0">
                <a:solidFill>
                  <a:srgbClr val="323299"/>
                </a:solidFill>
                <a:latin typeface="Arial"/>
                <a:cs typeface="Arial"/>
              </a:rPr>
              <a:t>un ruolo </a:t>
            </a:r>
            <a:r>
              <a:rPr sz="2400" dirty="0">
                <a:solidFill>
                  <a:srgbClr val="323299"/>
                </a:solidFill>
                <a:latin typeface="Arial"/>
                <a:cs typeface="Arial"/>
              </a:rPr>
              <a:t>nel </a:t>
            </a:r>
            <a:r>
              <a:rPr sz="2400" spc="-5" dirty="0">
                <a:solidFill>
                  <a:srgbClr val="323299"/>
                </a:solidFill>
                <a:latin typeface="Arial"/>
                <a:cs typeface="Arial"/>
              </a:rPr>
              <a:t>silenziamento </a:t>
            </a:r>
            <a:r>
              <a:rPr sz="2400" dirty="0">
                <a:solidFill>
                  <a:srgbClr val="323299"/>
                </a:solidFill>
                <a:latin typeface="Arial"/>
                <a:cs typeface="Arial"/>
              </a:rPr>
              <a:t>dei  </a:t>
            </a:r>
            <a:r>
              <a:rPr sz="2400" spc="-5" dirty="0">
                <a:solidFill>
                  <a:srgbClr val="323299"/>
                </a:solidFill>
                <a:latin typeface="Arial"/>
                <a:cs typeface="Arial"/>
              </a:rPr>
              <a:t>geni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B34F1E1-AD2E-45B8-8F19-B5042F2B25D8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2100" y="1035050"/>
            <a:ext cx="48768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300" y="273050"/>
            <a:ext cx="1021079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Come la </a:t>
            </a:r>
            <a:r>
              <a:rPr dirty="0"/>
              <a:t>metilazione </a:t>
            </a:r>
            <a:r>
              <a:rPr spc="-5" dirty="0"/>
              <a:t>del DNA può spegnere i</a:t>
            </a:r>
            <a:r>
              <a:rPr spc="80" dirty="0"/>
              <a:t> </a:t>
            </a:r>
            <a:r>
              <a:rPr spc="-5" dirty="0"/>
              <a:t>geni</a:t>
            </a:r>
            <a:endParaRPr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9C1CAB6-8BA7-44A2-B852-D53DAD4E45DA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1714</Words>
  <Application>Microsoft Office PowerPoint</Application>
  <PresentationFormat>Personalizzato</PresentationFormat>
  <Paragraphs>226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48" baseType="lpstr">
      <vt:lpstr>Office Theme</vt:lpstr>
      <vt:lpstr>Diapositiva 1</vt:lpstr>
      <vt:lpstr>Differenziamento cellulare</vt:lpstr>
      <vt:lpstr>Proteine regolatrici miogeniche nello sviluppo del muscolo</vt:lpstr>
      <vt:lpstr>Diapositiva 4</vt:lpstr>
      <vt:lpstr>Diapositiva 5</vt:lpstr>
      <vt:lpstr>Memoria cellulare</vt:lpstr>
      <vt:lpstr>Circuito a feed-back positivo</vt:lpstr>
      <vt:lpstr>Metilazione del DNA</vt:lpstr>
      <vt:lpstr>Come la metilazione del DNA può spegnere i geni</vt:lpstr>
      <vt:lpstr>Inattivazione del cromosoma X nelle cellule di mammifero</vt:lpstr>
      <vt:lpstr>Ereditabilità degli schemi di metilazione durante la  duplicazione del DNA</vt:lpstr>
      <vt:lpstr>In alcuni casi l’espressione di alcuni geni può  variare secondo se sono stati ereditati per via  paterna o materna. Questa espressione differenziale viene definita  “imprinting genomico”</vt:lpstr>
      <vt:lpstr>Diapositiva 13</vt:lpstr>
      <vt:lpstr>Diapositiva 14</vt:lpstr>
      <vt:lpstr>Diapositiva 15</vt:lpstr>
      <vt:lpstr>La cellula staminale</vt:lpstr>
      <vt:lpstr>Cellula staminale</vt:lpstr>
      <vt:lpstr>Diapositiva 18</vt:lpstr>
      <vt:lpstr>Diapositiva 19</vt:lpstr>
      <vt:lpstr>Cellula staminale totipotente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Nell'individuo adulto si trovano cellule  staminali in diversi distretti tissutali  differenziati:</vt:lpstr>
      <vt:lpstr>Accanto a queste sorgenti fisiologiche di  cellule staminali, negli ultimi anni se ne è  aggiunta un'altra molto promettente, basata  sulla possibilità di modificare il programma  genetico delle cellule differenziate.</vt:lpstr>
      <vt:lpstr>Trans-differenziamento</vt:lpstr>
      <vt:lpstr>Comprendere le differenze a livello molecolare tra:</vt:lpstr>
      <vt:lpstr>Diapositiva 35</vt:lpstr>
      <vt:lpstr>Il differenziamento cellulare dipende  generalmente da cambiamenti nell’espressione genica</vt:lpstr>
      <vt:lpstr>This selective gene expression controls the four essential processes by  which the embryo is constructed:</vt:lpstr>
      <vt:lpstr>Memoria cellulare</vt:lpstr>
      <vt:lpstr>Comprendere i meccanismi e le</vt:lpstr>
      <vt:lpstr>Diapositiva 40</vt:lpstr>
      <vt:lpstr>Diapositiva 41</vt:lpstr>
      <vt:lpstr>Applicazioni terapeutiche delle cellule staminali</vt:lpstr>
      <vt:lpstr>Terapia genica</vt:lpstr>
      <vt:lpstr>Diapositiva 44</vt:lpstr>
      <vt:lpstr>Cancer Stem Cells</vt:lpstr>
      <vt:lpstr>There are many molecular links between the regulation of normal  embryogenesis and oncogenesis.</vt:lpstr>
      <vt:lpstr>Diapositiva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11-Differenziamento</dc:title>
  <dc:creator>mguglielmino</dc:creator>
  <cp:lastModifiedBy>Master</cp:lastModifiedBy>
  <cp:revision>5</cp:revision>
  <dcterms:created xsi:type="dcterms:W3CDTF">2019-08-10T11:29:17Z</dcterms:created>
  <dcterms:modified xsi:type="dcterms:W3CDTF">2019-12-11T10:36:26Z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2009-12-11T00:00:00Z</vt:filetime>
  </property>
  <property fmtid="{D5CDD505-2E9C-101B-9397-08002B2CF9AE}" pid="3" name="Creator">
    <vt:lpwstr>PDFCreator Version 0.9.1</vt:lpwstr>
  </property>
  <property fmtid="{D5CDD505-2E9C-101B-9397-08002B2CF9AE}" pid="4" name="LastSaved">
    <vt:filetime>2019-08-10T00:00:00Z</vt:filetime>
  </property>
</Properties>
</file>